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76" r:id="rId4"/>
    <p:sldId id="27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80" r:id="rId13"/>
    <p:sldId id="263" r:id="rId14"/>
    <p:sldId id="283" r:id="rId15"/>
    <p:sldId id="264" r:id="rId16"/>
    <p:sldId id="281" r:id="rId17"/>
    <p:sldId id="282" r:id="rId18"/>
    <p:sldId id="266" r:id="rId19"/>
  </p:sldIdLst>
  <p:sldSz cx="12192000" cy="68580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265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51112-C89D-4C0F-B1B5-97AA0FB186CF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95A41-70D1-4ADE-9ADA-1A6D2915C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27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95A41-70D1-4ADE-9ADA-1A6D2915CB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27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the meet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Meet information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Meet management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Officials (especially the leadership team)</a:t>
            </a:r>
          </a:p>
          <a:p>
            <a:r>
              <a:rPr lang="en-US" dirty="0"/>
              <a:t>Before competition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Technical meeting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Officials meeting</a:t>
            </a:r>
          </a:p>
          <a:p>
            <a:r>
              <a:rPr lang="en-US" dirty="0"/>
              <a:t>During the meet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Coaches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Officials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46EF3-A3F5-48C2-B6AE-4D78884BAF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79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Teamwork</a:t>
            </a:r>
          </a:p>
          <a:p>
            <a:pPr lvl="1"/>
            <a:r>
              <a:rPr lang="en-US" dirty="0"/>
              <a:t>Balance</a:t>
            </a:r>
          </a:p>
          <a:p>
            <a:r>
              <a:rPr lang="en-US" dirty="0"/>
              <a:t>Relationships</a:t>
            </a:r>
          </a:p>
          <a:p>
            <a:pPr lvl="1"/>
            <a:r>
              <a:rPr lang="en-US" dirty="0"/>
              <a:t>Confidence</a:t>
            </a:r>
          </a:p>
          <a:p>
            <a:r>
              <a:rPr lang="en-US" dirty="0"/>
              <a:t>Communications</a:t>
            </a:r>
          </a:p>
          <a:p>
            <a:pPr lvl="1"/>
            <a:r>
              <a:rPr lang="en-US" dirty="0"/>
              <a:t>Expectations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How’d we do?</a:t>
            </a:r>
          </a:p>
          <a:p>
            <a:pPr marL="0" indent="0">
              <a:buNone/>
            </a:pPr>
            <a:r>
              <a:rPr lang="en-US" dirty="0"/>
              <a:t>		Team work - Did we get together and feel all right?</a:t>
            </a:r>
          </a:p>
          <a:p>
            <a:pPr marL="0" indent="0">
              <a:buNone/>
            </a:pPr>
            <a:r>
              <a:rPr lang="en-US" dirty="0"/>
              <a:t>		Relationships – Did we get ‘</a:t>
            </a:r>
            <a:r>
              <a:rPr lang="en-US" dirty="0" err="1"/>
              <a:t>em</a:t>
            </a:r>
            <a:r>
              <a:rPr lang="en-US" dirty="0"/>
              <a:t>?  What did we do with them?</a:t>
            </a:r>
          </a:p>
          <a:p>
            <a:pPr marL="0" indent="0">
              <a:buNone/>
            </a:pPr>
            <a:r>
              <a:rPr lang="en-US" dirty="0"/>
              <a:t>		Communications - Were we understood?</a:t>
            </a:r>
          </a:p>
          <a:p>
            <a:pPr marL="0" indent="0">
              <a:buNone/>
            </a:pPr>
            <a:r>
              <a:rPr lang="en-US" dirty="0"/>
              <a:t>SUMMARIZE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46EF3-A3F5-48C2-B6AE-4D78884BAF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93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Experience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Always learn from each meet (smallest to largest)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Learn from your mistakes and assumptions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Work each of the positions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Work all levels and approach is different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CJ’s or not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# starters and deck referees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Team leads?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# of S &amp; 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Levels of officials (LSC/N2 &gt;&gt;&gt;&gt; Trials)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Mental Checklists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Where I sit during a meet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Anticipate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Not micro-manage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Before the Meet  (QUESTION) – Meet announcement, develop the team, communicate, assignments, technical meeting (notes &amp; issues), meet management &amp; facilities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Before the session (QUESTION) – Assignments, equipment, </a:t>
            </a:r>
            <a:r>
              <a:rPr lang="en-US" dirty="0" err="1"/>
              <a:t>marshalls</a:t>
            </a:r>
            <a:r>
              <a:rPr lang="en-US" dirty="0"/>
              <a:t>, paperwork, walk the deck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Before the event (QUESTION) – Deck set (flags), timers, paperwork, timeline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Before Each Race (QUESTION) – Issues, DQ’s, communications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After each race/session (QUESTION) – Issues, team, walk the deck, paperwork, meet management/facilities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Traits of a good referee (QUESTION)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Leader (team, relationships, communications)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Patience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Humble (not God)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Learn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Seek &amp; accept feedback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95A41-70D1-4ADE-9ADA-1A6D2915CB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10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USA Swimming – “Professional ……”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CJ – Toughest job on deck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Team-lead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Work with all the other officials (S&amp;T &gt;&gt; Admin &gt;&gt; meet management)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Starter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“Direct contact” w/athletes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Team w/deck ref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USA Swimming protocol vs international protocol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Not everyone a starter &amp; can’t always start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Deck Referee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On-deck leader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Team with starter, CJ’s, meet referee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Administrative Referee – Keep track of the details, team w/meet referee (story of start of Adm. Ref)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Meet Director – Facilities, equipment, hospitality,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95A41-70D1-4ADE-9ADA-1A6D2915CB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50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Talked about preparation before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Repeat &amp; summarize – Pre-meet, Pre-competition, Competition, Post-competition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Level of meet,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Officials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95A41-70D1-4ADE-9ADA-1A6D2915CB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2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More defined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More experienced (Maybe less on international deck)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Some different terms and jurisdiction (We in the US don’t always do it perfect.)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Motivation may be different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Chief Judge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Nationals – more CJ’s, sub-sets of responsibilities, more communication and preparation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International – “Chief Inspector of Turns”; stroke – TSC (Explain TSC)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Starter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Nationals – Professional Starter – voice, timing, teamwork, procedures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International – Much more variation (2012 Olympics); DR/</a:t>
            </a:r>
            <a:r>
              <a:rPr lang="en-US" dirty="0" err="1"/>
              <a:t>Str</a:t>
            </a:r>
            <a:r>
              <a:rPr lang="en-US" dirty="0"/>
              <a:t> responsibilities &amp; timing; May be the only thing they do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Deck Referee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Professional referee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Situations more emotional &amp; sophisticated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More impactful (</a:t>
            </a:r>
            <a:r>
              <a:rPr lang="en-US" dirty="0" err="1"/>
              <a:t>Quance</a:t>
            </a:r>
            <a:r>
              <a:rPr lang="en-US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Under-water cameras (USA)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Administrative Referee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Tighter policies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Resolution deck (swim-off, seeding, check-in)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Omega &amp; cameras – timing &amp; RTO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95A41-70D1-4ADE-9ADA-1A6D2915CB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89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Experiences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Lower to higher levels – more experience, more defined, higher impact more formal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LSC – training officials &amp; coaches (summer league)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Zone – more mentoring, first time at level, mix of experience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National – less mentoring &amp; more formal assignments, emphasize leadership skills (Dallas/Lowes Pool; Nashville; Olympic Trials)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International – Different – TSC; Strict (World Juniors “Do you have a call”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How Prepare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Level of Meet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Read (Meet Info, Rulebook, Professional)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Experience of officials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Put all else aside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Select the Leadership team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Level of meet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Talent available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Strong leaders at CJ T/L, Head Starter, DR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Form a team,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Relationships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Communicate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Recommendations from National Officials Committee, Zones &amp; LSC’s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95A41-70D1-4ADE-9ADA-1A6D2915CB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78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Sick Swimmer/ Injury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Know ahead of time – reseed w/alternate (Contact information)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Before scoring heat – put alternate in (no reseed) (Example – Husky Invite heats in finals)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Technical meeting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Delay-of-meet vs No Show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Depends on meet information (Check-in vs scratch &amp; penalties)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Preliminaries – may be out of rest of day &amp; positive check-in or no penalty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Finals – probably out of meet (Note if scratched in – no penalty)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Coaches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Been called a “cheat” &amp; a “liar”; Also “More comfortable you here” Olympics &amp; “Honorable and best in the business”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err="1"/>
              <a:t>Sooo</a:t>
            </a:r>
            <a:r>
              <a:rPr lang="en-US" dirty="0"/>
              <a:t> –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Athlete first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Not the enemy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Patience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Calm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Listen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They are advocating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Equitable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Walk the deck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Proactive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Create a relationship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Don’t hold a grudge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95A41-70D1-4ADE-9ADA-1A6D2915CB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45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95A41-70D1-4ADE-9ADA-1A6D2915CB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53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Get acquainted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Interactive/don’t let the presentation hold you back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Talk about philosophy and approach as much as details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Specific questions that you sent to me form the points of the presentation as well as Q &amp; A at the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95A41-70D1-4ADE-9ADA-1A6D2915CB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65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OK it’s the old guy!  I think he is now on Mars.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long have you been officiating?  Why?  What levels</a:t>
            </a:r>
            <a:r>
              <a:rPr lang="en-US" baseline="0" dirty="0"/>
              <a:t> – S &amp; T, Referee, </a:t>
            </a:r>
            <a:r>
              <a:rPr lang="en-US" baseline="0" dirty="0" err="1"/>
              <a:t>etc</a:t>
            </a:r>
            <a:r>
              <a:rPr lang="en-US" baseline="0" dirty="0"/>
              <a:t> &amp; LSC, N2 or N3?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As we go I’ll be interested in your perspectives too.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7A4E-C941-4938-BF32-B50CCA3B6B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53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USA Swimming:</a:t>
            </a:r>
          </a:p>
          <a:p>
            <a:r>
              <a:rPr lang="en-US" dirty="0"/>
              <a:t>	Officiating 1981</a:t>
            </a:r>
          </a:p>
          <a:p>
            <a:r>
              <a:rPr lang="en-US" dirty="0"/>
              <a:t>	VP Program Operations 1998</a:t>
            </a:r>
          </a:p>
          <a:p>
            <a:r>
              <a:rPr lang="en-US" dirty="0"/>
              <a:t>	President 2002 – 2006</a:t>
            </a:r>
          </a:p>
          <a:p>
            <a:r>
              <a:rPr lang="en-US" dirty="0"/>
              <a:t>	BOD 1998 – Present</a:t>
            </a:r>
          </a:p>
          <a:p>
            <a:r>
              <a:rPr lang="en-US" dirty="0"/>
              <a:t>	USA Swimming Foundation 2004 – Present</a:t>
            </a:r>
          </a:p>
          <a:p>
            <a:r>
              <a:rPr lang="en-US" dirty="0"/>
              <a:t>	USSIC BOD &amp; Treasurer 2002 – 2014</a:t>
            </a:r>
          </a:p>
          <a:p>
            <a:r>
              <a:rPr lang="en-US" dirty="0"/>
              <a:t>	USOC BOD &amp; NGBC 2002 – present</a:t>
            </a:r>
          </a:p>
          <a:p>
            <a:r>
              <a:rPr lang="en-US" dirty="0"/>
              <a:t>	Committees</a:t>
            </a:r>
            <a:r>
              <a:rPr lang="en-US" baseline="0" dirty="0"/>
              <a:t> &amp; task forces</a:t>
            </a:r>
            <a:endParaRPr lang="en-US" dirty="0"/>
          </a:p>
          <a:p>
            <a:r>
              <a:rPr lang="en-US" dirty="0"/>
              <a:t>Officials:</a:t>
            </a:r>
          </a:p>
          <a:p>
            <a:r>
              <a:rPr lang="en-US" dirty="0"/>
              <a:t>Why have I stayed engaged for so long?</a:t>
            </a:r>
          </a:p>
          <a:p>
            <a:r>
              <a:rPr lang="en-US" dirty="0"/>
              <a:t>	Learn from other officials</a:t>
            </a:r>
          </a:p>
          <a:p>
            <a:r>
              <a:rPr lang="en-US" dirty="0"/>
              <a:t>	Learn from other cultures</a:t>
            </a:r>
          </a:p>
          <a:p>
            <a:r>
              <a:rPr lang="en-US" dirty="0"/>
              <a:t>	Give back</a:t>
            </a:r>
          </a:p>
          <a:p>
            <a:r>
              <a:rPr lang="en-US" dirty="0"/>
              <a:t>General: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Welcoming organization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Embrace</a:t>
            </a:r>
            <a:r>
              <a:rPr lang="en-US" baseline="0" dirty="0"/>
              <a:t> the culture and the sport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	Positive contribution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	Share experience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	Encourage participation and change (diversity, gender equity, various roles and responsibilities)</a:t>
            </a:r>
            <a:endParaRPr lang="en-US" dirty="0"/>
          </a:p>
          <a:p>
            <a:r>
              <a:rPr lang="en-US" dirty="0"/>
              <a:t>	Management skills development – Outward bound story</a:t>
            </a:r>
          </a:p>
          <a:p>
            <a:r>
              <a:rPr lang="en-US" dirty="0"/>
              <a:t>	FUN &amp; FRIENDS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7A4E-C941-4938-BF32-B50CCA3B6B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47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Have some fun!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Remember “Mack The Knife” (Bobby Daren, Frank Sinatra, Elvis)   From the “Three Penny Opera”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PHILOSOPHY: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Being a leader (referee) is like a “Three Penny Opera” and as we know there are sharks out there and they do have teeth.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Talk about three elements of being a leader – especially being a referee.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Easy to talk about the lists of things to do that are on the USA Swimming website, personal lists, etc. but its how you handle the leadership that is vital.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46EF3-A3F5-48C2-B6AE-4D78884BAF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08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 – some of my favorites – Marley, Buffett and the Animals</a:t>
            </a:r>
          </a:p>
          <a:p>
            <a:r>
              <a:rPr lang="en-US" dirty="0"/>
              <a:t>Three elements:</a:t>
            </a:r>
          </a:p>
          <a:p>
            <a:r>
              <a:rPr lang="en-US" dirty="0"/>
              <a:t>The Team – It’s your group, you’re the leader</a:t>
            </a:r>
          </a:p>
          <a:p>
            <a:pPr marL="0" indent="0">
              <a:buNone/>
            </a:pPr>
            <a:r>
              <a:rPr lang="en-US" dirty="0"/>
              <a:t>	“Let's get together and feel all right.” – Bob Marley</a:t>
            </a:r>
          </a:p>
          <a:p>
            <a:r>
              <a:rPr lang="en-US" dirty="0"/>
              <a:t>Relationships </a:t>
            </a:r>
          </a:p>
          <a:p>
            <a:r>
              <a:rPr lang="en-US" dirty="0"/>
              <a:t>	Establish and manage relationships in the team</a:t>
            </a:r>
          </a:p>
          <a:p>
            <a:pPr marL="0" indent="0">
              <a:buNone/>
            </a:pPr>
            <a:r>
              <a:rPr lang="en-US" dirty="0"/>
              <a:t>	“Relationships! We all got '</a:t>
            </a:r>
            <a:r>
              <a:rPr lang="en-US" dirty="0" err="1"/>
              <a:t>em</a:t>
            </a:r>
            <a:r>
              <a:rPr lang="en-US" dirty="0"/>
              <a:t>, we all want '</a:t>
            </a:r>
            <a:r>
              <a:rPr lang="en-US" dirty="0" err="1"/>
              <a:t>em</a:t>
            </a:r>
            <a:r>
              <a:rPr lang="en-US" dirty="0"/>
              <a:t>. What do we do with '</a:t>
            </a:r>
            <a:r>
              <a:rPr lang="en-US" dirty="0" err="1"/>
              <a:t>em</a:t>
            </a:r>
            <a:r>
              <a:rPr lang="en-US" dirty="0"/>
              <a:t>?”  - Jimmy Buffett</a:t>
            </a:r>
          </a:p>
          <a:p>
            <a:r>
              <a:rPr lang="en-US" dirty="0"/>
              <a:t>Communications</a:t>
            </a:r>
          </a:p>
          <a:p>
            <a:r>
              <a:rPr lang="en-US" dirty="0"/>
              <a:t>	Goes both ways</a:t>
            </a:r>
          </a:p>
          <a:p>
            <a:r>
              <a:rPr lang="en-US" dirty="0"/>
              <a:t>	Folks want to know what is expected and how they are doing</a:t>
            </a:r>
          </a:p>
          <a:p>
            <a:pPr marL="0" indent="0">
              <a:buNone/>
            </a:pPr>
            <a:r>
              <a:rPr lang="en-US" dirty="0"/>
              <a:t>	“Yes, I'm just a soul whose intentions are good</a:t>
            </a:r>
            <a:br>
              <a:rPr lang="en-US" dirty="0"/>
            </a:br>
            <a:r>
              <a:rPr lang="en-US" dirty="0"/>
              <a:t>	Oh Lord, please don't let me be misunderstood” – The Animals</a:t>
            </a:r>
          </a:p>
          <a:p>
            <a:pPr marL="0" indent="0">
              <a:buNone/>
            </a:pPr>
            <a:r>
              <a:rPr lang="en-US" dirty="0"/>
              <a:t>Many books written on leadership but these three came from some personal experiences that we’ll talk about next.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46EF3-A3F5-48C2-B6AE-4D78884BAF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32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Outward-bound (Anybody heard about Outward-bound?</a:t>
            </a:r>
          </a:p>
          <a:p>
            <a:r>
              <a:rPr lang="en-US" dirty="0"/>
              <a:t>Team-building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Diversity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Experience</a:t>
            </a:r>
          </a:p>
          <a:p>
            <a:r>
              <a:rPr lang="en-US" dirty="0"/>
              <a:t>Management styles</a:t>
            </a:r>
          </a:p>
          <a:p>
            <a:r>
              <a:rPr lang="en-US" dirty="0"/>
              <a:t>Self-evaluation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Team-building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/>
              <a:t>Relationships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Communication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Outcomes</a:t>
            </a:r>
          </a:p>
          <a:p>
            <a:pPr lvl="0">
              <a:buFont typeface="Wingdings" panose="05000000000000000000" pitchFamily="2" charset="2"/>
              <a:buNone/>
            </a:pPr>
            <a:r>
              <a:rPr lang="en-US" dirty="0"/>
              <a:t>Back at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46EF3-A3F5-48C2-B6AE-4D78884BAF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00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Delegator vs micro-manager (Does it make any difference?)</a:t>
            </a:r>
          </a:p>
          <a:p>
            <a:r>
              <a:rPr lang="en-US" dirty="0"/>
              <a:t>Set the tone</a:t>
            </a:r>
          </a:p>
          <a:p>
            <a:r>
              <a:rPr lang="en-US" dirty="0"/>
              <a:t>Team-builder</a:t>
            </a:r>
          </a:p>
          <a:p>
            <a:r>
              <a:rPr lang="en-US" dirty="0"/>
              <a:t>Communicator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Team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Coaches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Athletes</a:t>
            </a:r>
          </a:p>
          <a:p>
            <a:r>
              <a:rPr lang="en-US" dirty="0"/>
              <a:t>Build confidence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Team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Coaches</a:t>
            </a:r>
          </a:p>
          <a:p>
            <a:r>
              <a:rPr lang="en-US" dirty="0"/>
              <a:t>Establish credibility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46EF3-A3F5-48C2-B6AE-4D78884BAF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84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Meet management</a:t>
            </a:r>
          </a:p>
          <a:p>
            <a:r>
              <a:rPr lang="en-US" dirty="0"/>
              <a:t>Officials</a:t>
            </a:r>
          </a:p>
          <a:p>
            <a:r>
              <a:rPr lang="en-US" dirty="0"/>
              <a:t>Coaches</a:t>
            </a:r>
          </a:p>
          <a:p>
            <a:r>
              <a:rPr lang="en-US" dirty="0"/>
              <a:t>Athletes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Comments: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All part of the team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Success depends on strong relationships among all parts of the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46EF3-A3F5-48C2-B6AE-4D78884BAF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4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u="sng" dirty="0"/>
              <a:t>VIRGINIA SWIMMING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err="1">
                <a:solidFill>
                  <a:schemeClr val="tx1"/>
                </a:solidFill>
              </a:rPr>
              <a:t>Swimposium</a:t>
            </a:r>
            <a:endParaRPr lang="en-US" sz="2400" u="sng" dirty="0">
              <a:solidFill>
                <a:schemeClr val="tx1"/>
              </a:solidFill>
            </a:endParaRPr>
          </a:p>
          <a:p>
            <a:r>
              <a:rPr lang="en-US" sz="2400" u="sng" dirty="0">
                <a:solidFill>
                  <a:schemeClr val="tx1"/>
                </a:solidFill>
              </a:rPr>
              <a:t>SEPTEMBER 30, 2017</a:t>
            </a:r>
          </a:p>
        </p:txBody>
      </p:sp>
    </p:spTree>
    <p:extLst>
      <p:ext uri="{BB962C8B-B14F-4D97-AF65-F5344CB8AC3E}">
        <p14:creationId xmlns:p14="http://schemas.microsoft.com/office/powerpoint/2010/main" val="414498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275" y="452717"/>
            <a:ext cx="9404723" cy="1813405"/>
          </a:xfrm>
        </p:spPr>
        <p:txBody>
          <a:bodyPr/>
          <a:lstStyle/>
          <a:p>
            <a:pPr algn="ctr"/>
            <a:r>
              <a:rPr lang="en-US" b="1" u="sng" dirty="0"/>
              <a:t>Meet management - COMMUNICATIONS</a:t>
            </a:r>
            <a:br>
              <a:rPr lang="en-US" b="1" u="sng" dirty="0"/>
            </a:br>
            <a:endParaRPr lang="en-US" sz="2400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54" y="1672038"/>
            <a:ext cx="4742835" cy="4211638"/>
          </a:xfrm>
        </p:spPr>
      </p:pic>
      <p:pic>
        <p:nvPicPr>
          <p:cNvPr id="5" name="Picture 4" descr="A black sign with white text&#10;&#10;Description generated with very high confidence">
            <a:extLst>
              <a:ext uri="{FF2B5EF4-FFF2-40B4-BE49-F238E27FC236}">
                <a16:creationId xmlns:a16="http://schemas.microsoft.com/office/drawing/2014/main" id="{8DEBCA64-165B-49CD-BBA0-2704ACB6B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964" y="1897928"/>
            <a:ext cx="4505200" cy="405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79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871" y="477102"/>
            <a:ext cx="9404723" cy="14158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u="sng" dirty="0"/>
              <a:t>SUMMARY</a:t>
            </a:r>
            <a:br>
              <a:rPr lang="en-US" sz="2400" b="1" u="sng" dirty="0"/>
            </a:br>
            <a:br>
              <a:rPr lang="en-US" b="1" u="sng" dirty="0"/>
            </a:b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25" y="1437365"/>
            <a:ext cx="4318187" cy="431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12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64276B8-1A41-49DE-90A7-F070B4B6A4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F7C92F8-CFE7-4D8A-AB04-2C4288002E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445" y="1719913"/>
            <a:ext cx="3427091" cy="342709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7CD5CB-E727-4276-ADCF-AF9E5E638D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65AF3D-4664-4443-84D5-E9B4A296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31" y="474578"/>
            <a:ext cx="6564205" cy="683662"/>
          </a:xfrm>
        </p:spPr>
        <p:txBody>
          <a:bodyPr>
            <a:normAutofit/>
          </a:bodyPr>
          <a:lstStyle/>
          <a:p>
            <a:r>
              <a:rPr lang="en-US" sz="4000" dirty="0"/>
              <a:t>Referee training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34339" y="1085088"/>
            <a:ext cx="6564207" cy="5583936"/>
          </a:xfrm>
        </p:spPr>
        <p:txBody>
          <a:bodyPr>
            <a:normAutofit/>
          </a:bodyPr>
          <a:lstStyle/>
          <a:p>
            <a:r>
              <a:rPr lang="en-US" sz="2400" dirty="0"/>
              <a:t>Experience, experience, experience!!!</a:t>
            </a:r>
          </a:p>
          <a:p>
            <a:r>
              <a:rPr lang="en-US" sz="2400" dirty="0"/>
              <a:t>S &amp; t, CJ, starter, referee, administrative referee, meet director</a:t>
            </a:r>
          </a:p>
          <a:p>
            <a:r>
              <a:rPr lang="en-US" sz="2400" dirty="0"/>
              <a:t>All levels of meets</a:t>
            </a:r>
          </a:p>
          <a:p>
            <a:r>
              <a:rPr lang="en-US" sz="2400" dirty="0"/>
              <a:t>Mental check lists</a:t>
            </a:r>
          </a:p>
          <a:p>
            <a:pPr lvl="1"/>
            <a:r>
              <a:rPr lang="en-US" sz="2000" dirty="0"/>
              <a:t>Before the meet</a:t>
            </a:r>
          </a:p>
          <a:p>
            <a:pPr lvl="1"/>
            <a:r>
              <a:rPr lang="en-US" sz="2000" dirty="0"/>
              <a:t>Before the session</a:t>
            </a:r>
          </a:p>
          <a:p>
            <a:pPr lvl="1"/>
            <a:r>
              <a:rPr lang="en-US" sz="2000" dirty="0"/>
              <a:t>Before each event</a:t>
            </a:r>
          </a:p>
          <a:p>
            <a:pPr lvl="1"/>
            <a:r>
              <a:rPr lang="en-US" sz="2000" dirty="0"/>
              <a:t>Before each race</a:t>
            </a:r>
          </a:p>
          <a:p>
            <a:pPr lvl="1"/>
            <a:r>
              <a:rPr lang="en-US" sz="2000" dirty="0"/>
              <a:t>After each event/session</a:t>
            </a:r>
          </a:p>
          <a:p>
            <a:r>
              <a:rPr lang="en-US" sz="2200" dirty="0"/>
              <a:t>Traits of a good referee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7147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/>
          <a:srcRect t="7881" r="4" b="9811"/>
          <a:stretch/>
        </p:blipFill>
        <p:spPr>
          <a:xfrm>
            <a:off x="7370064" y="2505456"/>
            <a:ext cx="3494466" cy="29352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921" y="369135"/>
            <a:ext cx="10364451" cy="990827"/>
          </a:xfrm>
        </p:spPr>
        <p:txBody>
          <a:bodyPr>
            <a:normAutofit/>
          </a:bodyPr>
          <a:lstStyle/>
          <a:p>
            <a:r>
              <a:rPr lang="en-US" u="sng" dirty="0"/>
              <a:t>TEAM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67529" y="1277016"/>
            <a:ext cx="6096626" cy="4667692"/>
          </a:xfrm>
        </p:spPr>
        <p:txBody>
          <a:bodyPr>
            <a:noAutofit/>
          </a:bodyPr>
          <a:lstStyle/>
          <a:p>
            <a:r>
              <a:rPr lang="en-US" sz="2400" dirty="0" err="1"/>
              <a:t>Cj</a:t>
            </a:r>
            <a:r>
              <a:rPr lang="en-US" sz="2400" dirty="0"/>
              <a:t>, starter, deck referee &amp; Admin Referee– all leaders</a:t>
            </a:r>
          </a:p>
          <a:p>
            <a:r>
              <a:rPr lang="en-US" sz="2400" dirty="0"/>
              <a:t>Chief judge – “assistant &amp; mentor to all officials”</a:t>
            </a:r>
          </a:p>
          <a:p>
            <a:r>
              <a:rPr lang="en-US" sz="2400" dirty="0"/>
              <a:t>Starter – “it’s more than three short words”</a:t>
            </a:r>
          </a:p>
          <a:p>
            <a:r>
              <a:rPr lang="en-US" sz="2400" dirty="0"/>
              <a:t>Deck Referee – “it’s more than blowing the whistle”</a:t>
            </a:r>
          </a:p>
          <a:p>
            <a:r>
              <a:rPr lang="en-US" sz="2400" dirty="0"/>
              <a:t>Administrative referee – “It’s more like service with a smile”</a:t>
            </a:r>
          </a:p>
          <a:p>
            <a:r>
              <a:rPr lang="en-US" sz="2400" dirty="0"/>
              <a:t>Meet director</a:t>
            </a:r>
          </a:p>
        </p:txBody>
      </p:sp>
    </p:spTree>
    <p:extLst>
      <p:ext uri="{BB962C8B-B14F-4D97-AF65-F5344CB8AC3E}">
        <p14:creationId xmlns:p14="http://schemas.microsoft.com/office/powerpoint/2010/main" val="2489481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64276B8-1A41-49DE-90A7-F070B4B6A4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5F7C92F8-CFE7-4D8A-AB04-2C4288002E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lack sign with white text&#10;&#10;Description generated with high confidence">
            <a:extLst>
              <a:ext uri="{FF2B5EF4-FFF2-40B4-BE49-F238E27FC236}">
                <a16:creationId xmlns:a16="http://schemas.microsoft.com/office/drawing/2014/main" id="{24154943-C8AE-4F21-8085-6F28027D1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445" y="2075474"/>
            <a:ext cx="3427091" cy="2715969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57CD5CB-E727-4276-ADCF-AF9E5E638D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65AF3D-4664-4443-84D5-E9B4A296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994" y="654686"/>
            <a:ext cx="6564205" cy="869314"/>
          </a:xfrm>
        </p:spPr>
        <p:txBody>
          <a:bodyPr>
            <a:normAutofit/>
          </a:bodyPr>
          <a:lstStyle/>
          <a:p>
            <a:r>
              <a:rPr lang="en-US" dirty="0"/>
              <a:t>preparation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024610" y="1688220"/>
            <a:ext cx="6564207" cy="450531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Level of meet</a:t>
            </a:r>
          </a:p>
          <a:p>
            <a:r>
              <a:rPr lang="en-US" sz="2400" dirty="0"/>
              <a:t>Number &amp; level of officials</a:t>
            </a:r>
          </a:p>
          <a:p>
            <a:r>
              <a:rPr lang="en-US" sz="2400" dirty="0"/>
              <a:t>Pre-meet</a:t>
            </a:r>
          </a:p>
          <a:p>
            <a:r>
              <a:rPr lang="en-US" sz="2400" dirty="0"/>
              <a:t>Pre-competition</a:t>
            </a:r>
          </a:p>
          <a:p>
            <a:r>
              <a:rPr lang="en-US" sz="2400" dirty="0"/>
              <a:t>Competition</a:t>
            </a:r>
          </a:p>
          <a:p>
            <a:r>
              <a:rPr lang="en-US" sz="2400" dirty="0"/>
              <a:t>Post-competition</a:t>
            </a:r>
          </a:p>
          <a:p>
            <a:r>
              <a:rPr lang="en-US" sz="2400" dirty="0"/>
              <a:t>Resources</a:t>
            </a:r>
          </a:p>
          <a:p>
            <a:pPr lvl="1"/>
            <a:r>
              <a:rPr lang="en-US" sz="2200" dirty="0" err="1"/>
              <a:t>Usa</a:t>
            </a:r>
            <a:r>
              <a:rPr lang="en-US" sz="2200" dirty="0"/>
              <a:t> swimming website</a:t>
            </a:r>
          </a:p>
          <a:p>
            <a:pPr lvl="1"/>
            <a:r>
              <a:rPr lang="en-US" sz="2200" dirty="0"/>
              <a:t>http://www.hostgreatmeets.com/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28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74" y="2808246"/>
            <a:ext cx="3494466" cy="232964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National &amp; international deck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3"/>
          </p:nvPr>
        </p:nvSpPr>
        <p:spPr>
          <a:xfrm>
            <a:off x="4837814" y="2367092"/>
            <a:ext cx="6439786" cy="3424107"/>
          </a:xfrm>
        </p:spPr>
        <p:txBody>
          <a:bodyPr>
            <a:normAutofit/>
          </a:bodyPr>
          <a:lstStyle/>
          <a:p>
            <a:r>
              <a:rPr lang="en-US" sz="2400" dirty="0"/>
              <a:t>Roles</a:t>
            </a:r>
          </a:p>
          <a:p>
            <a:r>
              <a:rPr lang="en-US" sz="2400" dirty="0"/>
              <a:t>Chief judge</a:t>
            </a:r>
          </a:p>
          <a:p>
            <a:r>
              <a:rPr lang="en-US" sz="2400" dirty="0"/>
              <a:t>Starter</a:t>
            </a:r>
          </a:p>
          <a:p>
            <a:r>
              <a:rPr lang="en-US" sz="2400" dirty="0"/>
              <a:t>Referee</a:t>
            </a:r>
          </a:p>
          <a:p>
            <a:r>
              <a:rPr lang="en-US" sz="2400" dirty="0"/>
              <a:t>Administrative referee</a:t>
            </a:r>
          </a:p>
          <a:p>
            <a:r>
              <a:rPr lang="en-US" sz="2400" dirty="0"/>
              <a:t>what CAN WE LEARN?</a:t>
            </a:r>
          </a:p>
        </p:txBody>
      </p:sp>
    </p:spTree>
    <p:extLst>
      <p:ext uri="{BB962C8B-B14F-4D97-AF65-F5344CB8AC3E}">
        <p14:creationId xmlns:p14="http://schemas.microsoft.com/office/powerpoint/2010/main" val="2423650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64276B8-1A41-49DE-90A7-F070B4B6A4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F7C92F8-CFE7-4D8A-AB04-2C4288002E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445" y="2375345"/>
            <a:ext cx="3427091" cy="2116228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7CD5CB-E727-4276-ADCF-AF9E5E638D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41A57-DA51-4065-BA2E-C112E24A3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485" y="765522"/>
            <a:ext cx="6564205" cy="938587"/>
          </a:xfrm>
        </p:spPr>
        <p:txBody>
          <a:bodyPr>
            <a:normAutofit/>
          </a:bodyPr>
          <a:lstStyle/>
          <a:p>
            <a:r>
              <a:rPr lang="en-US" dirty="0"/>
              <a:t>questions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983047" y="1715928"/>
            <a:ext cx="6564207" cy="4698727"/>
          </a:xfrm>
        </p:spPr>
        <p:txBody>
          <a:bodyPr>
            <a:normAutofit/>
          </a:bodyPr>
          <a:lstStyle/>
          <a:p>
            <a:r>
              <a:rPr lang="en-US" sz="2400" dirty="0"/>
              <a:t>What are your experiences as a MR at different levels of competition – LSC, Zone, National &amp; International?</a:t>
            </a:r>
          </a:p>
          <a:p>
            <a:r>
              <a:rPr lang="en-US" sz="2400" dirty="0"/>
              <a:t>How do you prepare?  Checklists?</a:t>
            </a:r>
          </a:p>
          <a:p>
            <a:r>
              <a:rPr lang="en-US" sz="2400" dirty="0"/>
              <a:t>Selecting your leadership team – which positions are key &amp; what are your requirements?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86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64276B8-1A41-49DE-90A7-F070B4B6A4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F7C92F8-CFE7-4D8A-AB04-2C4288002E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445" y="2375345"/>
            <a:ext cx="3427091" cy="2116228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7CD5CB-E727-4276-ADCF-AF9E5E638D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41A57-DA51-4065-BA2E-C112E24A3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485" y="765522"/>
            <a:ext cx="6564205" cy="938587"/>
          </a:xfrm>
        </p:spPr>
        <p:txBody>
          <a:bodyPr>
            <a:normAutofit/>
          </a:bodyPr>
          <a:lstStyle/>
          <a:p>
            <a:r>
              <a:rPr lang="en-US" dirty="0"/>
              <a:t>questions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983047" y="1715928"/>
            <a:ext cx="6564207" cy="4698727"/>
          </a:xfrm>
        </p:spPr>
        <p:txBody>
          <a:bodyPr>
            <a:normAutofit/>
          </a:bodyPr>
          <a:lstStyle/>
          <a:p>
            <a:r>
              <a:rPr lang="en-US" sz="2400" dirty="0"/>
              <a:t>Meet issues – </a:t>
            </a:r>
          </a:p>
          <a:p>
            <a:pPr lvl="1"/>
            <a:r>
              <a:rPr lang="en-US" sz="2200" dirty="0"/>
              <a:t>Sick swimmer, injury which allows them to miss finals?</a:t>
            </a:r>
          </a:p>
          <a:p>
            <a:pPr lvl="1"/>
            <a:r>
              <a:rPr lang="en-US" sz="2200" dirty="0"/>
              <a:t>Delay-of-meet vs no-show</a:t>
            </a:r>
          </a:p>
          <a:p>
            <a:pPr lvl="1"/>
            <a:r>
              <a:rPr lang="en-US" sz="2200" dirty="0"/>
              <a:t>Tips to working with coaches on deck during the meets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30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Questions &amp; discussion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838700" y="2759869"/>
            <a:ext cx="2514600" cy="2638425"/>
          </a:xfrm>
        </p:spPr>
      </p:pic>
    </p:spTree>
    <p:extLst>
      <p:ext uri="{BB962C8B-B14F-4D97-AF65-F5344CB8AC3E}">
        <p14:creationId xmlns:p14="http://schemas.microsoft.com/office/powerpoint/2010/main" val="198029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1991" y="887150"/>
            <a:ext cx="4104281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/>
          <a:srcRect r="3758" b="-3"/>
          <a:stretch/>
        </p:blipFill>
        <p:spPr>
          <a:xfrm>
            <a:off x="7756448" y="1349992"/>
            <a:ext cx="3155366" cy="4014710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1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5910272" cy="1596177"/>
          </a:xfrm>
        </p:spPr>
        <p:txBody>
          <a:bodyPr>
            <a:normAutofit/>
          </a:bodyPr>
          <a:lstStyle/>
          <a:p>
            <a:r>
              <a:rPr lang="en-US" sz="2800" u="sng" dirty="0"/>
              <a:t>REFEREE – MEET &amp; DECK</a:t>
            </a:r>
            <a:br>
              <a:rPr lang="en-US" sz="2800" u="sng" dirty="0"/>
            </a:br>
            <a:r>
              <a:rPr lang="en-US" sz="2800" u="sng" dirty="0"/>
              <a:t>agenda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3775" y="2194560"/>
            <a:ext cx="5910274" cy="414528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Introductions</a:t>
            </a:r>
          </a:p>
          <a:p>
            <a:r>
              <a:rPr lang="en-US" sz="2600" dirty="0"/>
              <a:t>MANAGING THE MEET - Teamwork &amp; leadership</a:t>
            </a:r>
          </a:p>
          <a:p>
            <a:r>
              <a:rPr lang="en-US" sz="2600" dirty="0"/>
              <a:t>TRAINING</a:t>
            </a:r>
          </a:p>
          <a:p>
            <a:r>
              <a:rPr lang="en-US" sz="2600" dirty="0"/>
              <a:t>TEAM</a:t>
            </a:r>
          </a:p>
          <a:p>
            <a:r>
              <a:rPr lang="en-US" sz="2600" dirty="0"/>
              <a:t>PREPARATION</a:t>
            </a:r>
          </a:p>
          <a:p>
            <a:r>
              <a:rPr lang="en-US" sz="2600" dirty="0"/>
              <a:t>National deck</a:t>
            </a:r>
          </a:p>
          <a:p>
            <a:r>
              <a:rPr lang="en-US" sz="2600" dirty="0"/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3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915" y="618517"/>
            <a:ext cx="4630578" cy="5629884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>
            <a:normAutofit/>
          </a:bodyPr>
          <a:lstStyle/>
          <a:p>
            <a:r>
              <a:rPr lang="en-US" sz="3300" b="1" u="sng"/>
              <a:t>INTRODUCTIONS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r>
              <a:rPr lang="en-US" sz="1800" dirty="0"/>
              <a:t>Officiating – how long?</a:t>
            </a:r>
          </a:p>
          <a:p>
            <a:r>
              <a:rPr lang="en-US" sz="1800" dirty="0"/>
              <a:t>Why?</a:t>
            </a:r>
          </a:p>
          <a:p>
            <a:r>
              <a:rPr lang="en-US" sz="1800" dirty="0"/>
              <a:t>What levels – S &amp; T, Referee, </a:t>
            </a:r>
            <a:r>
              <a:rPr lang="en-US" sz="1800" dirty="0" err="1"/>
              <a:t>etc</a:t>
            </a:r>
            <a:r>
              <a:rPr lang="en-US" sz="1800" dirty="0"/>
              <a:t>?   LSC, N2, N3?</a:t>
            </a:r>
          </a:p>
          <a:p>
            <a:r>
              <a:rPr lang="en-US" sz="1800" dirty="0"/>
              <a:t>Why are you here?</a:t>
            </a:r>
          </a:p>
        </p:txBody>
      </p:sp>
    </p:spTree>
    <p:extLst>
      <p:ext uri="{BB962C8B-B14F-4D97-AF65-F5344CB8AC3E}">
        <p14:creationId xmlns:p14="http://schemas.microsoft.com/office/powerpoint/2010/main" val="1983013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43" y="618517"/>
            <a:ext cx="3889233" cy="5596019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1149323"/>
          </a:xfrm>
        </p:spPr>
        <p:txBody>
          <a:bodyPr>
            <a:normAutofit/>
          </a:bodyPr>
          <a:lstStyle/>
          <a:p>
            <a:r>
              <a:rPr lang="en-US" b="1" u="sng" dirty="0"/>
              <a:t>background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160600" y="1550228"/>
            <a:ext cx="5855415" cy="45701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Officiating:</a:t>
            </a:r>
          </a:p>
          <a:p>
            <a:r>
              <a:rPr lang="en-US" dirty="0"/>
              <a:t>1981 – summer league</a:t>
            </a:r>
          </a:p>
          <a:p>
            <a:r>
              <a:rPr lang="en-US" dirty="0"/>
              <a:t>1988 – us open</a:t>
            </a:r>
          </a:p>
          <a:p>
            <a:r>
              <a:rPr lang="en-US" dirty="0"/>
              <a:t>1992 – trials (+6)</a:t>
            </a:r>
          </a:p>
          <a:p>
            <a:r>
              <a:rPr lang="en-US" dirty="0"/>
              <a:t>1996 – </a:t>
            </a:r>
            <a:r>
              <a:rPr lang="en-US" dirty="0" err="1"/>
              <a:t>fina</a:t>
            </a:r>
            <a:r>
              <a:rPr lang="en-US" dirty="0"/>
              <a:t> list (Pool &amp; open water)</a:t>
            </a:r>
          </a:p>
          <a:p>
            <a:r>
              <a:rPr lang="en-US" dirty="0"/>
              <a:t>1996 &amp; 2000 Olympics</a:t>
            </a:r>
          </a:p>
          <a:p>
            <a:r>
              <a:rPr lang="en-US" dirty="0"/>
              <a:t>2000 trials referee</a:t>
            </a:r>
          </a:p>
          <a:p>
            <a:r>
              <a:rPr lang="en-US" dirty="0"/>
              <a:t>Multiple world championships &amp; </a:t>
            </a:r>
            <a:r>
              <a:rPr lang="en-US" dirty="0" err="1"/>
              <a:t>wugs</a:t>
            </a:r>
            <a:endParaRPr lang="en-US" dirty="0"/>
          </a:p>
          <a:p>
            <a:r>
              <a:rPr lang="en-US" dirty="0" err="1"/>
              <a:t>Ncaa</a:t>
            </a:r>
            <a:r>
              <a:rPr lang="en-US" dirty="0"/>
              <a:t> – pac-12 referee; div. 1 referee/starter</a:t>
            </a:r>
          </a:p>
          <a:p>
            <a:pPr marL="0" indent="0">
              <a:buNone/>
            </a:pPr>
            <a:r>
              <a:rPr lang="en-US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164366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644717"/>
            <a:ext cx="8688760" cy="905787"/>
          </a:xfrm>
        </p:spPr>
        <p:txBody>
          <a:bodyPr/>
          <a:lstStyle/>
          <a:p>
            <a:pPr algn="ctr"/>
            <a:r>
              <a:rPr lang="en-US" sz="4800" b="1" u="sng" dirty="0"/>
              <a:t>MANAGING THE MEET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894" y="1674407"/>
            <a:ext cx="3298624" cy="4195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99" y="1674407"/>
            <a:ext cx="2664358" cy="20249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255" y="3840358"/>
            <a:ext cx="2664358" cy="202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24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57883"/>
          </a:xfrm>
        </p:spPr>
        <p:txBody>
          <a:bodyPr/>
          <a:lstStyle/>
          <a:p>
            <a:pPr algn="ctr"/>
            <a:r>
              <a:rPr lang="en-US" b="1" u="sng" dirty="0"/>
              <a:t>Leadership elements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2" y="1405887"/>
            <a:ext cx="3030593" cy="22668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17" y="2384918"/>
            <a:ext cx="2741961" cy="2741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546" y="3490376"/>
            <a:ext cx="2991630" cy="2656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8E2460-1800-4786-BA08-DF7688F79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35871"/>
            <a:ext cx="3034146" cy="265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29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1052"/>
          </a:xfrm>
        </p:spPr>
        <p:txBody>
          <a:bodyPr/>
          <a:lstStyle/>
          <a:p>
            <a:pPr algn="ctr"/>
            <a:r>
              <a:rPr lang="en-US" b="1" u="sng" dirty="0"/>
              <a:t>BACKGROUND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223" y="2528322"/>
            <a:ext cx="5108498" cy="2656419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FC0FD1-EAC2-4B9F-88CA-9CDE2A1CA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490" y="1454727"/>
            <a:ext cx="8419300" cy="437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17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402" y="369591"/>
            <a:ext cx="9404723" cy="1447644"/>
          </a:xfrm>
        </p:spPr>
        <p:txBody>
          <a:bodyPr/>
          <a:lstStyle/>
          <a:p>
            <a:pPr algn="ctr"/>
            <a:r>
              <a:rPr lang="en-US" b="1" u="sng" dirty="0"/>
              <a:t>MEET MANAGEMENT – THE TEAM</a:t>
            </a:r>
            <a:br>
              <a:rPr lang="en-US" dirty="0"/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28" y="2081213"/>
            <a:ext cx="5609307" cy="4195762"/>
          </a:xfrm>
        </p:spPr>
      </p:pic>
      <p:pic>
        <p:nvPicPr>
          <p:cNvPr id="5" name="Picture 4" descr="A blurry photo of a person&#10;&#10;Description generated with high confidence">
            <a:extLst>
              <a:ext uri="{FF2B5EF4-FFF2-40B4-BE49-F238E27FC236}">
                <a16:creationId xmlns:a16="http://schemas.microsoft.com/office/drawing/2014/main" id="{6C7D9EE3-305D-47A3-873B-63C6A3A2E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928" y="1552741"/>
            <a:ext cx="5752109" cy="430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47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401" y="411155"/>
            <a:ext cx="9404723" cy="1511254"/>
          </a:xfrm>
        </p:spPr>
        <p:txBody>
          <a:bodyPr/>
          <a:lstStyle/>
          <a:p>
            <a:pPr algn="ctr"/>
            <a:r>
              <a:rPr lang="en-US" b="1" u="sng" dirty="0"/>
              <a:t>Meet management - RELATIONSHIPS</a:t>
            </a:r>
            <a:br>
              <a:rPr lang="en-US" b="1" u="sng" dirty="0"/>
            </a:br>
            <a:endParaRPr lang="en-US" sz="2400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590" y="1801320"/>
            <a:ext cx="4195763" cy="4195763"/>
          </a:xfrm>
        </p:spPr>
      </p:pic>
      <p:pic>
        <p:nvPicPr>
          <p:cNvPr id="5" name="Picture 4" descr="A person holding a sign&#10;&#10;Description generated with high confidence">
            <a:extLst>
              <a:ext uri="{FF2B5EF4-FFF2-40B4-BE49-F238E27FC236}">
                <a16:creationId xmlns:a16="http://schemas.microsoft.com/office/drawing/2014/main" id="{74D473E5-C4A8-45AD-9C0E-A23A08646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280" y="1707425"/>
            <a:ext cx="4755720" cy="425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4934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1960</TotalTime>
  <Words>1423</Words>
  <Application>Microsoft Office PowerPoint</Application>
  <PresentationFormat>Widescreen</PresentationFormat>
  <Paragraphs>301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Tw Cen MT</vt:lpstr>
      <vt:lpstr>Wingdings</vt:lpstr>
      <vt:lpstr>Droplet</vt:lpstr>
      <vt:lpstr>VIRGINIA SWIMMING</vt:lpstr>
      <vt:lpstr>REFEREE – MEET &amp; DECK agenda</vt:lpstr>
      <vt:lpstr>INTRODUCTIONS</vt:lpstr>
      <vt:lpstr>background</vt:lpstr>
      <vt:lpstr>MANAGING THE MEET</vt:lpstr>
      <vt:lpstr>Leadership elements</vt:lpstr>
      <vt:lpstr>BACKGROUND</vt:lpstr>
      <vt:lpstr>MEET MANAGEMENT – THE TEAM </vt:lpstr>
      <vt:lpstr>Meet management - RELATIONSHIPS </vt:lpstr>
      <vt:lpstr>Meet management - COMMUNICATIONS </vt:lpstr>
      <vt:lpstr>SUMMARY  </vt:lpstr>
      <vt:lpstr>Referee training</vt:lpstr>
      <vt:lpstr>TEAM</vt:lpstr>
      <vt:lpstr>preparation</vt:lpstr>
      <vt:lpstr>National &amp; international deck</vt:lpstr>
      <vt:lpstr>questions</vt:lpstr>
      <vt:lpstr>questions</vt:lpstr>
      <vt:lpstr>Questions &amp;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diego-imperial swimming</dc:title>
  <dc:creator>Ron Van Pool</dc:creator>
  <cp:lastModifiedBy>Ron Van Pool</cp:lastModifiedBy>
  <cp:revision>64</cp:revision>
  <cp:lastPrinted>2016-10-24T00:03:14Z</cp:lastPrinted>
  <dcterms:created xsi:type="dcterms:W3CDTF">2016-10-20T00:24:57Z</dcterms:created>
  <dcterms:modified xsi:type="dcterms:W3CDTF">2017-09-26T06:09:50Z</dcterms:modified>
</cp:coreProperties>
</file>