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3" r:id="rId5"/>
    <p:sldId id="264" r:id="rId6"/>
    <p:sldId id="265" r:id="rId7"/>
    <p:sldId id="258" r:id="rId8"/>
    <p:sldId id="259" r:id="rId9"/>
    <p:sldId id="260" r:id="rId10"/>
    <p:sldId id="262"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88" autoAdjust="0"/>
    <p:restoredTop sz="94660" autoAdjust="0"/>
  </p:normalViewPr>
  <p:slideViewPr>
    <p:cSldViewPr snapToGrid="0">
      <p:cViewPr varScale="1">
        <p:scale>
          <a:sx n="58" d="100"/>
          <a:sy n="58" d="100"/>
        </p:scale>
        <p:origin x="-108" y="-684"/>
      </p:cViewPr>
      <p:guideLst>
        <p:guide orient="horz" pos="2160"/>
        <p:guide pos="3840"/>
      </p:guideLst>
    </p:cSldViewPr>
  </p:slideViewPr>
  <p:outlineViewPr>
    <p:cViewPr>
      <p:scale>
        <a:sx n="33" d="100"/>
        <a:sy n="33" d="100"/>
      </p:scale>
      <p:origin x="0" y="1165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xmlns=""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9/29/2017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med">
    <p:fade/>
  </p:transition>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36793F-99E3-4A68-8904-87757E6016AD}"/>
              </a:ext>
            </a:extLst>
          </p:cNvPr>
          <p:cNvSpPr>
            <a:spLocks noGrp="1"/>
          </p:cNvSpPr>
          <p:nvPr>
            <p:ph type="ctrTitle"/>
          </p:nvPr>
        </p:nvSpPr>
        <p:spPr>
          <a:xfrm>
            <a:off x="1751012" y="1300785"/>
            <a:ext cx="8689976" cy="2028569"/>
          </a:xfrm>
        </p:spPr>
        <p:txBody>
          <a:bodyPr/>
          <a:lstStyle/>
          <a:p>
            <a:r>
              <a:rPr lang="en-US" dirty="0"/>
              <a:t>Meet Sanctioning</a:t>
            </a:r>
          </a:p>
        </p:txBody>
      </p:sp>
      <p:sp>
        <p:nvSpPr>
          <p:cNvPr id="3" name="Subtitle 2">
            <a:extLst>
              <a:ext uri="{FF2B5EF4-FFF2-40B4-BE49-F238E27FC236}">
                <a16:creationId xmlns:a16="http://schemas.microsoft.com/office/drawing/2014/main" xmlns="" id="{EB416564-23BE-4B01-99B1-65BFE7F52241}"/>
              </a:ext>
            </a:extLst>
          </p:cNvPr>
          <p:cNvSpPr>
            <a:spLocks noGrp="1"/>
          </p:cNvSpPr>
          <p:nvPr>
            <p:ph type="subTitle" idx="1"/>
          </p:nvPr>
        </p:nvSpPr>
        <p:spPr/>
        <p:txBody>
          <a:bodyPr>
            <a:normAutofit/>
          </a:bodyPr>
          <a:lstStyle/>
          <a:p>
            <a:r>
              <a:rPr lang="en-US" sz="3200" dirty="0"/>
              <a:t>What goes on?</a:t>
            </a:r>
          </a:p>
        </p:txBody>
      </p:sp>
    </p:spTree>
    <p:extLst>
      <p:ext uri="{BB962C8B-B14F-4D97-AF65-F5344CB8AC3E}">
        <p14:creationId xmlns:p14="http://schemas.microsoft.com/office/powerpoint/2010/main" xmlns="" val="38418658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67237C-A0DC-4784-83A6-7C69B8C0398D}"/>
              </a:ext>
            </a:extLst>
          </p:cNvPr>
          <p:cNvSpPr>
            <a:spLocks noGrp="1"/>
          </p:cNvSpPr>
          <p:nvPr>
            <p:ph type="title"/>
          </p:nvPr>
        </p:nvSpPr>
        <p:spPr/>
        <p:txBody>
          <a:bodyPr/>
          <a:lstStyle/>
          <a:p>
            <a:r>
              <a:rPr lang="en-US" dirty="0"/>
              <a:t>Technical Planning Chair</a:t>
            </a:r>
          </a:p>
        </p:txBody>
      </p:sp>
      <p:sp>
        <p:nvSpPr>
          <p:cNvPr id="3" name="Content Placeholder 2">
            <a:extLst>
              <a:ext uri="{FF2B5EF4-FFF2-40B4-BE49-F238E27FC236}">
                <a16:creationId xmlns:a16="http://schemas.microsoft.com/office/drawing/2014/main" xmlns="" id="{7A8A592F-D273-42F9-9E65-0FF1F87A8A35}"/>
              </a:ext>
            </a:extLst>
          </p:cNvPr>
          <p:cNvSpPr>
            <a:spLocks noGrp="1"/>
          </p:cNvSpPr>
          <p:nvPr>
            <p:ph sz="quarter" idx="13"/>
          </p:nvPr>
        </p:nvSpPr>
        <p:spPr/>
        <p:txBody>
          <a:bodyPr>
            <a:normAutofit/>
          </a:bodyPr>
          <a:lstStyle/>
          <a:p>
            <a:r>
              <a:rPr lang="en-US" sz="2200" dirty="0"/>
              <a:t>The Technical Planning Chair shall chair, and have general charge of the business, affairs and property of the Technical Planning Committee, which is responsible for long-range planning regarding the swimming programs conducted by VSI, the continuing review and development of the VSI philosophy and for advising other committees and divisions regarding the implementation of that philosophy in the context of VSI's swimming programs. </a:t>
            </a:r>
          </a:p>
        </p:txBody>
      </p:sp>
    </p:spTree>
    <p:extLst>
      <p:ext uri="{BB962C8B-B14F-4D97-AF65-F5344CB8AC3E}">
        <p14:creationId xmlns:p14="http://schemas.microsoft.com/office/powerpoint/2010/main" xmlns="" val="37810818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horizont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3775" y="618518"/>
            <a:ext cx="10364451" cy="1291926"/>
          </a:xfrm>
        </p:spPr>
        <p:txBody>
          <a:bodyPr>
            <a:normAutofit/>
          </a:bodyPr>
          <a:lstStyle/>
          <a:p>
            <a:r>
              <a:rPr lang="en-US" sz="5400" dirty="0" smtClean="0">
                <a:solidFill>
                  <a:srgbClr val="0070C0"/>
                </a:solidFill>
                <a:latin typeface="Lucida Calligraphy" pitchFamily="66" charset="0"/>
              </a:rPr>
              <a:t>Thank You!</a:t>
            </a:r>
            <a:endParaRPr lang="en-US" sz="5400" dirty="0">
              <a:solidFill>
                <a:srgbClr val="0070C0"/>
              </a:solidFill>
              <a:latin typeface="Lucida Calligraphy" pitchFamily="66" charset="0"/>
            </a:endParaRPr>
          </a:p>
        </p:txBody>
      </p:sp>
      <p:pic>
        <p:nvPicPr>
          <p:cNvPr id="1026" name="Picture 2" descr="C:\Users\John\Downloads\thank-you-animated-clip-art-animated_gif_clipart_birthday_0701 (1).gif"/>
          <p:cNvPicPr>
            <a:picLocks noGrp="1" noChangeAspect="1" noChangeArrowheads="1" noCrop="1"/>
          </p:cNvPicPr>
          <p:nvPr>
            <p:ph sz="quarter" idx="13"/>
          </p:nvPr>
        </p:nvPicPr>
        <p:blipFill>
          <a:blip r:embed="rId2"/>
          <a:srcRect/>
          <a:stretch>
            <a:fillRect/>
          </a:stretch>
        </p:blipFill>
        <p:spPr bwMode="auto">
          <a:xfrm>
            <a:off x="3669951" y="1982788"/>
            <a:ext cx="4637210" cy="3797526"/>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par>
                          <p:cTn id="11" fill="hold">
                            <p:stCondLst>
                              <p:cond delay="1000"/>
                            </p:stCondLst>
                            <p:childTnLst>
                              <p:par>
                                <p:cTn id="12" presetID="36" presetClass="emph" presetSubtype="0" repeatCount="indefinite" fill="hold" grpId="1" nodeType="afterEffect">
                                  <p:stCondLst>
                                    <p:cond delay="0"/>
                                  </p:stCondLst>
                                  <p:iterate type="lt">
                                    <p:tmPct val="10000"/>
                                  </p:iterate>
                                  <p:childTnLst>
                                    <p:animScale>
                                      <p:cBhvr>
                                        <p:cTn id="13" dur="1500" autoRev="1" fill="hold">
                                          <p:stCondLst>
                                            <p:cond delay="0"/>
                                          </p:stCondLst>
                                        </p:cTn>
                                        <p:tgtEl>
                                          <p:spTgt spid="6"/>
                                        </p:tgtEl>
                                      </p:cBhvr>
                                      <p:to x="80000" y="100000"/>
                                    </p:animScale>
                                    <p:anim by="(#ppt_w*0.10)" calcmode="lin" valueType="num">
                                      <p:cBhvr>
                                        <p:cTn id="14" dur="1500" autoRev="1" fill="hold">
                                          <p:stCondLst>
                                            <p:cond delay="0"/>
                                          </p:stCondLst>
                                        </p:cTn>
                                        <p:tgtEl>
                                          <p:spTgt spid="6"/>
                                        </p:tgtEl>
                                        <p:attrNameLst>
                                          <p:attrName>ppt_x</p:attrName>
                                        </p:attrNameLst>
                                      </p:cBhvr>
                                    </p:anim>
                                    <p:anim by="(-#ppt_w*0.10)" calcmode="lin" valueType="num">
                                      <p:cBhvr>
                                        <p:cTn id="15" dur="1500" autoRev="1" fill="hold">
                                          <p:stCondLst>
                                            <p:cond delay="0"/>
                                          </p:stCondLst>
                                        </p:cTn>
                                        <p:tgtEl>
                                          <p:spTgt spid="6"/>
                                        </p:tgtEl>
                                        <p:attrNameLst>
                                          <p:attrName>ppt_y</p:attrName>
                                        </p:attrNameLst>
                                      </p:cBhvr>
                                    </p:anim>
                                    <p:animRot by="-480000">
                                      <p:cBhvr>
                                        <p:cTn id="16" dur="1500" autoRev="1" fill="hold">
                                          <p:stCondLst>
                                            <p:cond delay="0"/>
                                          </p:stCondLst>
                                        </p:cTn>
                                        <p:tgtEl>
                                          <p:spTgt spid="6"/>
                                        </p:tgtEl>
                                        <p:attrNameLst>
                                          <p:attrName>r</p:attrName>
                                        </p:attrNameLst>
                                      </p:cBhvr>
                                    </p:animRot>
                                  </p:childTnLst>
                                </p:cTn>
                              </p:par>
                            </p:childTnLst>
                          </p:cTn>
                        </p:par>
                        <p:par>
                          <p:cTn id="17" fill="hold">
                            <p:stCondLst>
                              <p:cond delay="6400"/>
                            </p:stCondLst>
                            <p:childTnLst>
                              <p:par>
                                <p:cTn id="18" presetID="34" presetClass="entr" presetSubtype="0" fill="hold" nodeType="afterEffect">
                                  <p:stCondLst>
                                    <p:cond delay="0"/>
                                  </p:stCondLst>
                                  <p:childTnLst>
                                    <p:set>
                                      <p:cBhvr>
                                        <p:cTn id="19" dur="1" fill="hold">
                                          <p:stCondLst>
                                            <p:cond delay="0"/>
                                          </p:stCondLst>
                                        </p:cTn>
                                        <p:tgtEl>
                                          <p:spTgt spid="1026"/>
                                        </p:tgtEl>
                                        <p:attrNameLst>
                                          <p:attrName>style.visibility</p:attrName>
                                        </p:attrNameLst>
                                      </p:cBhvr>
                                      <p:to>
                                        <p:strVal val="visible"/>
                                      </p:to>
                                    </p:set>
                                    <p:anim from="(-#ppt_w/2)" to="(#ppt_x)" calcmode="lin" valueType="num">
                                      <p:cBhvr>
                                        <p:cTn id="20" dur="1200" fill="hold">
                                          <p:stCondLst>
                                            <p:cond delay="0"/>
                                          </p:stCondLst>
                                        </p:cTn>
                                        <p:tgtEl>
                                          <p:spTgt spid="1026"/>
                                        </p:tgtEl>
                                        <p:attrNameLst>
                                          <p:attrName>ppt_x</p:attrName>
                                        </p:attrNameLst>
                                      </p:cBhvr>
                                    </p:anim>
                                    <p:anim from="0" to="-1.0" calcmode="lin" valueType="num">
                                      <p:cBhvr>
                                        <p:cTn id="21" dur="400" decel="50000" autoRev="1" fill="hold">
                                          <p:stCondLst>
                                            <p:cond delay="1200"/>
                                          </p:stCondLst>
                                        </p:cTn>
                                        <p:tgtEl>
                                          <p:spTgt spid="1026"/>
                                        </p:tgtEl>
                                        <p:attrNameLst>
                                          <p:attrName>xshear</p:attrName>
                                        </p:attrNameLst>
                                      </p:cBhvr>
                                    </p:anim>
                                    <p:animScale>
                                      <p:cBhvr>
                                        <p:cTn id="22" dur="400" decel="100000" autoRev="1" fill="hold">
                                          <p:stCondLst>
                                            <p:cond delay="1200"/>
                                          </p:stCondLst>
                                        </p:cTn>
                                        <p:tgtEl>
                                          <p:spTgt spid="1026"/>
                                        </p:tgtEl>
                                      </p:cBhvr>
                                      <p:from x="100000" y="100000"/>
                                      <p:to x="80000" y="100000"/>
                                    </p:animScale>
                                    <p:anim by="(#ppt_h/3+#ppt_w*0.1)" calcmode="lin" valueType="num">
                                      <p:cBhvr additive="sum">
                                        <p:cTn id="23" dur="400" decel="100000" autoRev="1" fill="hold">
                                          <p:stCondLst>
                                            <p:cond delay="1200"/>
                                          </p:stCondLst>
                                        </p:cTn>
                                        <p:tgtEl>
                                          <p:spTgt spid="102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88AAB1-1732-4BC8-994C-B6EAEEC44AAD}"/>
              </a:ext>
            </a:extLst>
          </p:cNvPr>
          <p:cNvSpPr>
            <a:spLocks noGrp="1"/>
          </p:cNvSpPr>
          <p:nvPr>
            <p:ph type="title"/>
          </p:nvPr>
        </p:nvSpPr>
        <p:spPr/>
        <p:txBody>
          <a:bodyPr/>
          <a:lstStyle/>
          <a:p>
            <a:r>
              <a:rPr lang="en-US" dirty="0"/>
              <a:t>USA Swimming </a:t>
            </a:r>
            <a:br>
              <a:rPr lang="en-US" dirty="0"/>
            </a:br>
            <a:r>
              <a:rPr lang="en-US" dirty="0"/>
              <a:t>Meet Sanctioning Requirements</a:t>
            </a:r>
          </a:p>
        </p:txBody>
      </p:sp>
      <p:sp>
        <p:nvSpPr>
          <p:cNvPr id="3" name="Content Placeholder 2">
            <a:extLst>
              <a:ext uri="{FF2B5EF4-FFF2-40B4-BE49-F238E27FC236}">
                <a16:creationId xmlns:a16="http://schemas.microsoft.com/office/drawing/2014/main" xmlns="" id="{5AEC7E7C-D99D-4F1B-832B-328FFBEB7207}"/>
              </a:ext>
            </a:extLst>
          </p:cNvPr>
          <p:cNvSpPr>
            <a:spLocks noGrp="1"/>
          </p:cNvSpPr>
          <p:nvPr>
            <p:ph sz="quarter" idx="13"/>
          </p:nvPr>
        </p:nvSpPr>
        <p:spPr/>
        <p:txBody>
          <a:bodyPr/>
          <a:lstStyle/>
          <a:p>
            <a:r>
              <a:rPr lang="en-US" dirty="0"/>
              <a:t>Sanctions may only be granted to US Swimming Group members or </a:t>
            </a:r>
            <a:r>
              <a:rPr lang="en-US" dirty="0" err="1"/>
              <a:t>lscs</a:t>
            </a:r>
            <a:endParaRPr lang="en-US" dirty="0"/>
          </a:p>
          <a:p>
            <a:r>
              <a:rPr lang="en-US" dirty="0"/>
              <a:t>No Sanctions for commercial purposes</a:t>
            </a:r>
          </a:p>
          <a:p>
            <a:r>
              <a:rPr lang="en-US" dirty="0"/>
              <a:t>No sanction for any event utilizing the word “Olympic”</a:t>
            </a:r>
          </a:p>
          <a:p>
            <a:r>
              <a:rPr lang="en-US" dirty="0"/>
              <a:t>Sanctions must be assigned by an </a:t>
            </a:r>
            <a:r>
              <a:rPr lang="en-US" dirty="0" err="1"/>
              <a:t>lsc</a:t>
            </a:r>
            <a:r>
              <a:rPr lang="en-US" dirty="0"/>
              <a:t> (or US Swimming)</a:t>
            </a:r>
          </a:p>
          <a:p>
            <a:r>
              <a:rPr lang="en-US" dirty="0"/>
              <a:t>“us swimming … shall be free from liabilities or claims for damages during conduct of this event”</a:t>
            </a:r>
          </a:p>
          <a:p>
            <a:r>
              <a:rPr lang="en-US" dirty="0"/>
              <a:t>Requires a meet announcement</a:t>
            </a:r>
          </a:p>
          <a:p>
            <a:endParaRPr lang="en-US" dirty="0"/>
          </a:p>
        </p:txBody>
      </p:sp>
    </p:spTree>
    <p:extLst>
      <p:ext uri="{BB962C8B-B14F-4D97-AF65-F5344CB8AC3E}">
        <p14:creationId xmlns:p14="http://schemas.microsoft.com/office/powerpoint/2010/main" xmlns="" val="32940489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subTnLst>
                                    <p:animClr>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subTnLst>
                                    <p:animClr>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subTnLst>
                                    <p:animClr>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subTnLst>
                                    <p:animClr>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subTnLst>
                                    <p:animClr>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7836A8-38F5-48B1-B990-4E2CF283253F}"/>
              </a:ext>
            </a:extLst>
          </p:cNvPr>
          <p:cNvSpPr>
            <a:spLocks noGrp="1"/>
          </p:cNvSpPr>
          <p:nvPr>
            <p:ph type="title"/>
          </p:nvPr>
        </p:nvSpPr>
        <p:spPr/>
        <p:txBody>
          <a:bodyPr/>
          <a:lstStyle/>
          <a:p>
            <a:r>
              <a:rPr lang="en-US" dirty="0"/>
              <a:t>VA Swimming </a:t>
            </a:r>
            <a:br>
              <a:rPr lang="en-US" dirty="0"/>
            </a:br>
            <a:r>
              <a:rPr lang="en-US" dirty="0"/>
              <a:t>Meet Sanctioning Requirements</a:t>
            </a:r>
          </a:p>
        </p:txBody>
      </p:sp>
      <p:sp>
        <p:nvSpPr>
          <p:cNvPr id="3" name="Content Placeholder 2">
            <a:extLst>
              <a:ext uri="{FF2B5EF4-FFF2-40B4-BE49-F238E27FC236}">
                <a16:creationId xmlns:a16="http://schemas.microsoft.com/office/drawing/2014/main" xmlns="" id="{D1A892DB-FA01-4D71-A238-C27AB00C2D56}"/>
              </a:ext>
            </a:extLst>
          </p:cNvPr>
          <p:cNvSpPr>
            <a:spLocks noGrp="1"/>
          </p:cNvSpPr>
          <p:nvPr>
            <p:ph sz="quarter" idx="13"/>
          </p:nvPr>
        </p:nvSpPr>
        <p:spPr/>
        <p:txBody>
          <a:bodyPr/>
          <a:lstStyle/>
          <a:p>
            <a:r>
              <a:rPr lang="en-US" dirty="0"/>
              <a:t>Two weekends/year reserved as “no meets”</a:t>
            </a:r>
          </a:p>
          <a:p>
            <a:r>
              <a:rPr lang="en-US" dirty="0"/>
              <a:t>No meet conflicts on championship weekends</a:t>
            </a:r>
          </a:p>
          <a:p>
            <a:r>
              <a:rPr lang="en-US" dirty="0"/>
              <a:t>Draft meet announcements (expense worksheet) submitted 60 days prior to scheduled competition</a:t>
            </a:r>
          </a:p>
          <a:p>
            <a:r>
              <a:rPr lang="en-US" dirty="0"/>
              <a:t>Distribution of sanctioned meet announcement to teams 45 days prior …</a:t>
            </a:r>
          </a:p>
          <a:p>
            <a:r>
              <a:rPr lang="en-US" dirty="0"/>
              <a:t>Must distribute results and submit financial report </a:t>
            </a:r>
          </a:p>
        </p:txBody>
      </p:sp>
    </p:spTree>
    <p:extLst>
      <p:ext uri="{BB962C8B-B14F-4D97-AF65-F5344CB8AC3E}">
        <p14:creationId xmlns:p14="http://schemas.microsoft.com/office/powerpoint/2010/main" xmlns="" val="337018097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1000"/>
                                        <p:tgtEl>
                                          <p:spTgt spid="3">
                                            <p:txEl>
                                              <p:pRg st="0" end="0"/>
                                            </p:txEl>
                                          </p:spTgt>
                                        </p:tgtEl>
                                      </p:cBhvr>
                                    </p:animEffect>
                                  </p:childTnLst>
                                  <p:subTnLst>
                                    <p:animClr>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1000"/>
                                        <p:tgtEl>
                                          <p:spTgt spid="3">
                                            <p:txEl>
                                              <p:pRg st="1" end="1"/>
                                            </p:txEl>
                                          </p:spTgt>
                                        </p:tgtEl>
                                      </p:cBhvr>
                                    </p:animEffect>
                                  </p:childTnLst>
                                  <p:subTnLst>
                                    <p:animClr>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1000"/>
                                        <p:tgtEl>
                                          <p:spTgt spid="3">
                                            <p:txEl>
                                              <p:pRg st="2" end="2"/>
                                            </p:txEl>
                                          </p:spTgt>
                                        </p:tgtEl>
                                      </p:cBhvr>
                                    </p:animEffect>
                                  </p:childTnLst>
                                  <p:subTnLst>
                                    <p:animClr>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1000"/>
                                        <p:tgtEl>
                                          <p:spTgt spid="3">
                                            <p:txEl>
                                              <p:pRg st="3" end="3"/>
                                            </p:txEl>
                                          </p:spTgt>
                                        </p:tgtEl>
                                      </p:cBhvr>
                                    </p:animEffect>
                                  </p:childTnLst>
                                  <p:subTnLst>
                                    <p:animClr>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DF437-C69C-49C5-8E5D-81E5838F81E9}"/>
              </a:ext>
            </a:extLst>
          </p:cNvPr>
          <p:cNvSpPr>
            <a:spLocks noGrp="1"/>
          </p:cNvSpPr>
          <p:nvPr>
            <p:ph type="title"/>
          </p:nvPr>
        </p:nvSpPr>
        <p:spPr>
          <a:xfrm>
            <a:off x="913775" y="618517"/>
            <a:ext cx="10364451" cy="905483"/>
          </a:xfrm>
        </p:spPr>
        <p:txBody>
          <a:bodyPr/>
          <a:lstStyle/>
          <a:p>
            <a:r>
              <a:rPr lang="en-US" dirty="0"/>
              <a:t>VA Swimming Sanctioning Policies</a:t>
            </a:r>
          </a:p>
        </p:txBody>
      </p:sp>
      <p:sp>
        <p:nvSpPr>
          <p:cNvPr id="3" name="Content Placeholder 2">
            <a:extLst>
              <a:ext uri="{FF2B5EF4-FFF2-40B4-BE49-F238E27FC236}">
                <a16:creationId xmlns:a16="http://schemas.microsoft.com/office/drawing/2014/main" xmlns="" id="{EFC2761E-0B5F-4846-B8BB-56B725714D74}"/>
              </a:ext>
            </a:extLst>
          </p:cNvPr>
          <p:cNvSpPr>
            <a:spLocks noGrp="1"/>
          </p:cNvSpPr>
          <p:nvPr>
            <p:ph sz="quarter" idx="13"/>
          </p:nvPr>
        </p:nvSpPr>
        <p:spPr>
          <a:xfrm>
            <a:off x="913774" y="1524000"/>
            <a:ext cx="10363826" cy="4267199"/>
          </a:xfrm>
        </p:spPr>
        <p:txBody>
          <a:bodyPr>
            <a:normAutofit fontScale="92500"/>
          </a:bodyPr>
          <a:lstStyle/>
          <a:p>
            <a:r>
              <a:rPr lang="en-US" dirty="0" smtClean="0"/>
              <a:t>The </a:t>
            </a:r>
            <a:r>
              <a:rPr lang="en-US" dirty="0"/>
              <a:t>host team for the meet will submit a request for sanction or approval to the Administrative Vice Chair along with a draft meet announcement, a check for the sanction fee, and meet expense worksheet (if required) 60 days prior to the scheduled date of competition. The minimum information required for a sanction/approval to be issued is a list of events, the date, time, and location of the meet, check for the sanction/approval fee, the name and contact information of the meet director, and the name and contact information of the referee for the meet. Sanction and approval request forms are available on the VSI website or may be obtained from the VSI Administrative Vice Chair or VSI Technical Planning Chair. At the option of the host team, and with the agreement of the Administrative Vice Chair, the sanction/approval fee may be paid after completion of the meet with the meet rebate fees and other fees remitted to VSI. </a:t>
            </a:r>
          </a:p>
        </p:txBody>
      </p:sp>
    </p:spTree>
    <p:extLst>
      <p:ext uri="{BB962C8B-B14F-4D97-AF65-F5344CB8AC3E}">
        <p14:creationId xmlns:p14="http://schemas.microsoft.com/office/powerpoint/2010/main" xmlns="" val="89865024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D47CFD-9547-42C0-8136-E8501159FE34}"/>
              </a:ext>
            </a:extLst>
          </p:cNvPr>
          <p:cNvSpPr>
            <a:spLocks noGrp="1"/>
          </p:cNvSpPr>
          <p:nvPr>
            <p:ph type="title"/>
          </p:nvPr>
        </p:nvSpPr>
        <p:spPr>
          <a:xfrm>
            <a:off x="913775" y="618517"/>
            <a:ext cx="10364451" cy="882037"/>
          </a:xfrm>
        </p:spPr>
        <p:txBody>
          <a:bodyPr/>
          <a:lstStyle/>
          <a:p>
            <a:r>
              <a:rPr lang="en-US" dirty="0"/>
              <a:t>VA Swimming Sanctioning Policies</a:t>
            </a:r>
          </a:p>
        </p:txBody>
      </p:sp>
      <p:sp>
        <p:nvSpPr>
          <p:cNvPr id="3" name="Content Placeholder 2">
            <a:extLst>
              <a:ext uri="{FF2B5EF4-FFF2-40B4-BE49-F238E27FC236}">
                <a16:creationId xmlns:a16="http://schemas.microsoft.com/office/drawing/2014/main" xmlns="" id="{9DB490BC-2B92-4705-9BA1-03602E575C2C}"/>
              </a:ext>
            </a:extLst>
          </p:cNvPr>
          <p:cNvSpPr>
            <a:spLocks noGrp="1"/>
          </p:cNvSpPr>
          <p:nvPr>
            <p:ph sz="quarter" idx="13"/>
          </p:nvPr>
        </p:nvSpPr>
        <p:spPr>
          <a:xfrm>
            <a:off x="913774" y="1711570"/>
            <a:ext cx="10363826" cy="4079630"/>
          </a:xfrm>
        </p:spPr>
        <p:txBody>
          <a:bodyPr>
            <a:normAutofit fontScale="92500"/>
          </a:bodyPr>
          <a:lstStyle/>
          <a:p>
            <a:r>
              <a:rPr lang="en-US" dirty="0">
                <a:solidFill>
                  <a:srgbClr val="FF0000"/>
                </a:solidFill>
              </a:rPr>
              <a:t>Draft meet announcements are also to be forwarded to the General Chair, Technical Planning Chair, Age Group Chair, Senior Chair, and Membership/Registration Coordinator. These should also arrive 60 days prior to the scheduled date of the meet. </a:t>
            </a:r>
            <a:r>
              <a:rPr lang="en-US" dirty="0"/>
              <a:t>The meet director will coordinate directly with the Technical Planning Chair, and make all necessary corrections to the meet invitation. Once the Technical Planning Chair approves the meet invitation, a sanction number will be issued and the Meet Director will publish and distribute the invitation announcement. Distribution to all participating teams should be 45 days prior to the scheduled start date of the meet. </a:t>
            </a:r>
            <a:r>
              <a:rPr lang="en-US" dirty="0">
                <a:solidFill>
                  <a:srgbClr val="FF0000"/>
                </a:solidFill>
              </a:rPr>
              <a:t>Draft meet announcements received fewer than 60 days prior will be subject to the following penalties: a. Received 1 to 7 days past the original due date: $50 per day b. Received 8 or more days past the original due date: $100 per day </a:t>
            </a:r>
          </a:p>
        </p:txBody>
      </p:sp>
    </p:spTree>
    <p:extLst>
      <p:ext uri="{BB962C8B-B14F-4D97-AF65-F5344CB8AC3E}">
        <p14:creationId xmlns:p14="http://schemas.microsoft.com/office/powerpoint/2010/main" xmlns="" val="251482684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A9B378-08B6-4C9B-A87B-ECF94467B44C}"/>
              </a:ext>
            </a:extLst>
          </p:cNvPr>
          <p:cNvSpPr>
            <a:spLocks noGrp="1"/>
          </p:cNvSpPr>
          <p:nvPr>
            <p:ph type="title"/>
          </p:nvPr>
        </p:nvSpPr>
        <p:spPr>
          <a:xfrm>
            <a:off x="913775" y="618518"/>
            <a:ext cx="10364451" cy="905482"/>
          </a:xfrm>
        </p:spPr>
        <p:txBody>
          <a:bodyPr/>
          <a:lstStyle/>
          <a:p>
            <a:r>
              <a:rPr lang="en-US" dirty="0"/>
              <a:t>VA Swimming Sanctioning Policies</a:t>
            </a:r>
          </a:p>
        </p:txBody>
      </p:sp>
      <p:sp>
        <p:nvSpPr>
          <p:cNvPr id="3" name="Content Placeholder 2">
            <a:extLst>
              <a:ext uri="{FF2B5EF4-FFF2-40B4-BE49-F238E27FC236}">
                <a16:creationId xmlns:a16="http://schemas.microsoft.com/office/drawing/2014/main" xmlns="" id="{1D6B75BE-E0F2-4CA5-9D9A-735AEF0CB17C}"/>
              </a:ext>
            </a:extLst>
          </p:cNvPr>
          <p:cNvSpPr>
            <a:spLocks noGrp="1"/>
          </p:cNvSpPr>
          <p:nvPr>
            <p:ph sz="quarter" idx="13"/>
          </p:nvPr>
        </p:nvSpPr>
        <p:spPr>
          <a:xfrm>
            <a:off x="913774" y="1453662"/>
            <a:ext cx="10363826" cy="4970584"/>
          </a:xfrm>
        </p:spPr>
        <p:txBody>
          <a:bodyPr>
            <a:normAutofit/>
          </a:bodyPr>
          <a:lstStyle/>
          <a:p>
            <a:r>
              <a:rPr lang="en-US" dirty="0"/>
              <a:t>Sanction or approval requests may be denied if in the opinion of the Board of Directors the host team is unable to conduct and officiate the meet in accordance with standards prescribed by VSI and USA Swimming, including, but not limited to, adherence to VSI timelines and process, and adherence to the four hour rule for 12 &amp; under swimmers.  A sanction/approval may also be denied if a meet unacceptably conflicts with the published VSI meet schedule. District, Region, Summer Awards, Age Group Championship, and Senior Championship meets are all on protected weekends. </a:t>
            </a:r>
            <a:r>
              <a:rPr lang="en-US" dirty="0">
                <a:solidFill>
                  <a:srgbClr val="FF0000"/>
                </a:solidFill>
              </a:rPr>
              <a:t>A sanction/approval may also be denied for other reasons, including, but not limited to the following items: failure to submit results, financial reports and/or fees within the prescribed time; repeated issues with air quality; repeated issues with overcrowding and excessive timelines; an inability of the host team to provide sufficient officials and other volunteers; and any failure to provide a safe environment for the swimmers to compete</a:t>
            </a:r>
          </a:p>
        </p:txBody>
      </p:sp>
    </p:spTree>
    <p:extLst>
      <p:ext uri="{BB962C8B-B14F-4D97-AF65-F5344CB8AC3E}">
        <p14:creationId xmlns:p14="http://schemas.microsoft.com/office/powerpoint/2010/main" xmlns="" val="20876383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B2548-26BB-4631-B367-A9F32D7B3412}"/>
              </a:ext>
            </a:extLst>
          </p:cNvPr>
          <p:cNvSpPr>
            <a:spLocks noGrp="1"/>
          </p:cNvSpPr>
          <p:nvPr>
            <p:ph type="title"/>
          </p:nvPr>
        </p:nvSpPr>
        <p:spPr/>
        <p:txBody>
          <a:bodyPr/>
          <a:lstStyle/>
          <a:p>
            <a:r>
              <a:rPr lang="en-US" dirty="0"/>
              <a:t>US swimming required components in meet announcements …</a:t>
            </a:r>
          </a:p>
        </p:txBody>
      </p:sp>
      <p:sp>
        <p:nvSpPr>
          <p:cNvPr id="3" name="Content Placeholder 2">
            <a:extLst>
              <a:ext uri="{FF2B5EF4-FFF2-40B4-BE49-F238E27FC236}">
                <a16:creationId xmlns:a16="http://schemas.microsoft.com/office/drawing/2014/main" xmlns="" id="{20E1B682-2CAD-4338-97E5-A7C1699CDA8C}"/>
              </a:ext>
            </a:extLst>
          </p:cNvPr>
          <p:cNvSpPr>
            <a:spLocks noGrp="1"/>
          </p:cNvSpPr>
          <p:nvPr>
            <p:ph sz="quarter" idx="13"/>
          </p:nvPr>
        </p:nvSpPr>
        <p:spPr/>
        <p:txBody>
          <a:bodyPr/>
          <a:lstStyle/>
          <a:p>
            <a:r>
              <a:rPr lang="en-US" dirty="0"/>
              <a:t>Liability clause</a:t>
            </a:r>
          </a:p>
          <a:p>
            <a:r>
              <a:rPr lang="en-US" dirty="0"/>
              <a:t>Statement of prizes and awards</a:t>
            </a:r>
          </a:p>
          <a:p>
            <a:r>
              <a:rPr lang="en-US" dirty="0"/>
              <a:t>Warm up schedule and lane divisions</a:t>
            </a:r>
          </a:p>
          <a:p>
            <a:r>
              <a:rPr lang="en-US" dirty="0"/>
              <a:t>Water depth information</a:t>
            </a:r>
          </a:p>
          <a:p>
            <a:r>
              <a:rPr lang="en-US" dirty="0"/>
              <a:t>Racing starts statement</a:t>
            </a:r>
          </a:p>
          <a:p>
            <a:r>
              <a:rPr lang="en-US" dirty="0"/>
              <a:t>Membership requirement to participate</a:t>
            </a:r>
          </a:p>
          <a:p>
            <a:r>
              <a:rPr lang="en-US" dirty="0"/>
              <a:t>On deck registration permitted?</a:t>
            </a:r>
          </a:p>
        </p:txBody>
      </p:sp>
      <p:sp>
        <p:nvSpPr>
          <p:cNvPr id="6" name="Content Placeholder 5">
            <a:extLst>
              <a:ext uri="{FF2B5EF4-FFF2-40B4-BE49-F238E27FC236}">
                <a16:creationId xmlns:a16="http://schemas.microsoft.com/office/drawing/2014/main" xmlns="" id="{7832EA95-B0A9-4F7D-9CA1-863B20444ADA}"/>
              </a:ext>
            </a:extLst>
          </p:cNvPr>
          <p:cNvSpPr>
            <a:spLocks noGrp="1"/>
          </p:cNvSpPr>
          <p:nvPr>
            <p:ph sz="quarter" idx="14"/>
          </p:nvPr>
        </p:nvSpPr>
        <p:spPr/>
        <p:txBody>
          <a:bodyPr/>
          <a:lstStyle/>
          <a:p>
            <a:r>
              <a:rPr lang="en-US" dirty="0"/>
              <a:t>Competition course certification?</a:t>
            </a:r>
          </a:p>
          <a:p>
            <a:r>
              <a:rPr lang="en-US" dirty="0"/>
              <a:t>Audio/visual devices statement</a:t>
            </a:r>
          </a:p>
          <a:p>
            <a:r>
              <a:rPr lang="en-US" dirty="0"/>
              <a:t>Deck changing prohibition statement</a:t>
            </a:r>
          </a:p>
          <a:p>
            <a:r>
              <a:rPr lang="en-US" dirty="0"/>
              <a:t>Drones policy statement</a:t>
            </a:r>
          </a:p>
          <a:p>
            <a:r>
              <a:rPr lang="en-US" dirty="0"/>
              <a:t>“held under sanction of us swimming” statement</a:t>
            </a:r>
          </a:p>
        </p:txBody>
      </p:sp>
    </p:spTree>
    <p:extLst>
      <p:ext uri="{BB962C8B-B14F-4D97-AF65-F5344CB8AC3E}">
        <p14:creationId xmlns:p14="http://schemas.microsoft.com/office/powerpoint/2010/main" xmlns="" val="123236012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1000"/>
                                        <p:tgtEl>
                                          <p:spTgt spid="3">
                                            <p:txEl>
                                              <p:pRg st="0" end="0"/>
                                            </p:txEl>
                                          </p:spTgt>
                                        </p:tgtEl>
                                      </p:cBhvr>
                                    </p:animEffect>
                                  </p:childTnLst>
                                  <p:subTnLst>
                                    <p:animClr>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1000"/>
                                        <p:tgtEl>
                                          <p:spTgt spid="3">
                                            <p:txEl>
                                              <p:pRg st="1" end="1"/>
                                            </p:txEl>
                                          </p:spTgt>
                                        </p:tgtEl>
                                      </p:cBhvr>
                                    </p:animEffect>
                                  </p:childTnLst>
                                  <p:subTnLst>
                                    <p:animClr>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1000"/>
                                        <p:tgtEl>
                                          <p:spTgt spid="3">
                                            <p:txEl>
                                              <p:pRg st="2" end="2"/>
                                            </p:txEl>
                                          </p:spTgt>
                                        </p:tgtEl>
                                      </p:cBhvr>
                                    </p:animEffect>
                                  </p:childTnLst>
                                  <p:subTnLst>
                                    <p:animClr>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1000"/>
                                        <p:tgtEl>
                                          <p:spTgt spid="3">
                                            <p:txEl>
                                              <p:pRg st="3" end="3"/>
                                            </p:txEl>
                                          </p:spTgt>
                                        </p:tgtEl>
                                      </p:cBhvr>
                                    </p:animEffect>
                                  </p:childTnLst>
                                  <p:subTnLst>
                                    <p:animClr>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1000"/>
                                        <p:tgtEl>
                                          <p:spTgt spid="3">
                                            <p:txEl>
                                              <p:pRg st="4" end="4"/>
                                            </p:txEl>
                                          </p:spTgt>
                                        </p:tgtEl>
                                      </p:cBhvr>
                                    </p:animEffect>
                                  </p:childTnLst>
                                  <p:subTnLst>
                                    <p:animClr>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1000"/>
                                        <p:tgtEl>
                                          <p:spTgt spid="3">
                                            <p:txEl>
                                              <p:pRg st="5" end="5"/>
                                            </p:txEl>
                                          </p:spTgt>
                                        </p:tgtEl>
                                      </p:cBhvr>
                                    </p:animEffect>
                                  </p:childTnLst>
                                  <p:subTnLst>
                                    <p:animClr>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1000"/>
                                        <p:tgtEl>
                                          <p:spTgt spid="3">
                                            <p:txEl>
                                              <p:pRg st="6" end="6"/>
                                            </p:txEl>
                                          </p:spTgt>
                                        </p:tgtEl>
                                      </p:cBhvr>
                                    </p:animEffect>
                                  </p:childTnLst>
                                  <p:subTnLst>
                                    <p:animClr>
                                      <p:cBhvr override="childStyle">
                                        <p:cTn dur="1" fill="hold" display="0" masterRel="nextClick" afterEffect="1"/>
                                        <p:tgtEl>
                                          <p:spTgt spid="3">
                                            <p:txEl>
                                              <p:pRg st="6" end="6"/>
                                            </p:txEl>
                                          </p:spTgt>
                                        </p:tgtEl>
                                        <p:attrNameLst>
                                          <p:attrName>ppt_c</p:attrName>
                                        </p:attrNameLst>
                                      </p:cBhvr>
                                      <p:to>
                                        <a:schemeClr val="accent1"/>
                                      </p:to>
                                    </p:animClr>
                                  </p:sub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box(in)">
                                      <p:cBhvr>
                                        <p:cTn id="47" dur="1000"/>
                                        <p:tgtEl>
                                          <p:spTgt spid="6">
                                            <p:txEl>
                                              <p:pRg st="0" end="0"/>
                                            </p:txEl>
                                          </p:spTgt>
                                        </p:tgtEl>
                                      </p:cBhvr>
                                    </p:animEffect>
                                  </p:childTnLst>
                                  <p:subTnLst>
                                    <p:animClr>
                                      <p:cBhvr override="childStyle">
                                        <p:cTn dur="1" fill="hold" display="0" masterRel="nextClick" afterEffect="1"/>
                                        <p:tgtEl>
                                          <p:spTgt spid="6">
                                            <p:txEl>
                                              <p:pRg st="0" end="0"/>
                                            </p:txEl>
                                          </p:spTgt>
                                        </p:tgtEl>
                                        <p:attrNameLst>
                                          <p:attrName>ppt_c</p:attrName>
                                        </p:attrNameLst>
                                      </p:cBhvr>
                                      <p:to>
                                        <a:schemeClr val="accent1"/>
                                      </p:to>
                                    </p:animClr>
                                  </p:sub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Effect transition="in" filter="box(in)">
                                      <p:cBhvr>
                                        <p:cTn id="52" dur="1000"/>
                                        <p:tgtEl>
                                          <p:spTgt spid="6">
                                            <p:txEl>
                                              <p:pRg st="1" end="1"/>
                                            </p:txEl>
                                          </p:spTgt>
                                        </p:tgtEl>
                                      </p:cBhvr>
                                    </p:animEffect>
                                  </p:childTnLst>
                                  <p:subTnLst>
                                    <p:animClr>
                                      <p:cBhvr override="childStyle">
                                        <p:cTn dur="1" fill="hold" display="0" masterRel="nextClick" afterEffect="1"/>
                                        <p:tgtEl>
                                          <p:spTgt spid="6">
                                            <p:txEl>
                                              <p:pRg st="1" end="1"/>
                                            </p:txEl>
                                          </p:spTgt>
                                        </p:tgtEl>
                                        <p:attrNameLst>
                                          <p:attrName>ppt_c</p:attrName>
                                        </p:attrNameLst>
                                      </p:cBhvr>
                                      <p:to>
                                        <a:schemeClr val="accent1"/>
                                      </p:to>
                                    </p:animClr>
                                  </p:sub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box(in)">
                                      <p:cBhvr>
                                        <p:cTn id="57" dur="1000"/>
                                        <p:tgtEl>
                                          <p:spTgt spid="6">
                                            <p:txEl>
                                              <p:pRg st="2" end="2"/>
                                            </p:txEl>
                                          </p:spTgt>
                                        </p:tgtEl>
                                      </p:cBhvr>
                                    </p:animEffect>
                                  </p:childTnLst>
                                  <p:subTnLst>
                                    <p:animClr>
                                      <p:cBhvr override="childStyle">
                                        <p:cTn dur="1" fill="hold" display="0" masterRel="nextClick" afterEffect="1"/>
                                        <p:tgtEl>
                                          <p:spTgt spid="6">
                                            <p:txEl>
                                              <p:pRg st="2" end="2"/>
                                            </p:txEl>
                                          </p:spTgt>
                                        </p:tgtEl>
                                        <p:attrNameLst>
                                          <p:attrName>ppt_c</p:attrName>
                                        </p:attrNameLst>
                                      </p:cBhvr>
                                      <p:to>
                                        <a:schemeClr val="accent1"/>
                                      </p:to>
                                    </p:animClr>
                                  </p:sub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6">
                                            <p:txEl>
                                              <p:pRg st="3" end="3"/>
                                            </p:txEl>
                                          </p:spTgt>
                                        </p:tgtEl>
                                        <p:attrNameLst>
                                          <p:attrName>style.visibility</p:attrName>
                                        </p:attrNameLst>
                                      </p:cBhvr>
                                      <p:to>
                                        <p:strVal val="visible"/>
                                      </p:to>
                                    </p:set>
                                    <p:animEffect transition="in" filter="box(in)">
                                      <p:cBhvr>
                                        <p:cTn id="62" dur="1000"/>
                                        <p:tgtEl>
                                          <p:spTgt spid="6">
                                            <p:txEl>
                                              <p:pRg st="3" end="3"/>
                                            </p:txEl>
                                          </p:spTgt>
                                        </p:tgtEl>
                                      </p:cBhvr>
                                    </p:animEffect>
                                  </p:childTnLst>
                                  <p:subTnLst>
                                    <p:animClr>
                                      <p:cBhvr override="childStyle">
                                        <p:cTn dur="1" fill="hold" display="0" masterRel="nextClick" afterEffect="1"/>
                                        <p:tgtEl>
                                          <p:spTgt spid="6">
                                            <p:txEl>
                                              <p:pRg st="3" end="3"/>
                                            </p:txEl>
                                          </p:spTgt>
                                        </p:tgtEl>
                                        <p:attrNameLst>
                                          <p:attrName>ppt_c</p:attrName>
                                        </p:attrNameLst>
                                      </p:cBhvr>
                                      <p:to>
                                        <a:schemeClr val="accent1"/>
                                      </p:to>
                                    </p:animClr>
                                  </p:sub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Effect transition="in" filter="box(in)">
                                      <p:cBhvr>
                                        <p:cTn id="67"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79E32F-5478-45DB-8A85-45E0E8BA83F7}"/>
              </a:ext>
            </a:extLst>
          </p:cNvPr>
          <p:cNvSpPr>
            <a:spLocks noGrp="1"/>
          </p:cNvSpPr>
          <p:nvPr>
            <p:ph type="title"/>
          </p:nvPr>
        </p:nvSpPr>
        <p:spPr/>
        <p:txBody>
          <a:bodyPr/>
          <a:lstStyle/>
          <a:p>
            <a:r>
              <a:rPr lang="en-US" dirty="0"/>
              <a:t>VA swimming required components in meet announcements …</a:t>
            </a:r>
          </a:p>
        </p:txBody>
      </p:sp>
      <p:sp>
        <p:nvSpPr>
          <p:cNvPr id="3" name="Content Placeholder 2">
            <a:extLst>
              <a:ext uri="{FF2B5EF4-FFF2-40B4-BE49-F238E27FC236}">
                <a16:creationId xmlns:a16="http://schemas.microsoft.com/office/drawing/2014/main" xmlns="" id="{75C6A1FD-E215-4718-BF6A-8148BE83AFD4}"/>
              </a:ext>
            </a:extLst>
          </p:cNvPr>
          <p:cNvSpPr>
            <a:spLocks noGrp="1"/>
          </p:cNvSpPr>
          <p:nvPr>
            <p:ph sz="quarter" idx="13"/>
          </p:nvPr>
        </p:nvSpPr>
        <p:spPr/>
        <p:txBody>
          <a:bodyPr>
            <a:normAutofit/>
          </a:bodyPr>
          <a:lstStyle/>
          <a:p>
            <a:r>
              <a:rPr lang="en-US" dirty="0">
                <a:solidFill>
                  <a:srgbClr val="FF0000"/>
                </a:solidFill>
              </a:rPr>
              <a:t>Sanction &amp; liability statement</a:t>
            </a:r>
          </a:p>
          <a:p>
            <a:r>
              <a:rPr lang="en-US" dirty="0"/>
              <a:t>Location of meet must be included</a:t>
            </a:r>
          </a:p>
          <a:p>
            <a:r>
              <a:rPr lang="en-US" dirty="0">
                <a:solidFill>
                  <a:srgbClr val="FF0000"/>
                </a:solidFill>
              </a:rPr>
              <a:t>Facility/course(s) description</a:t>
            </a:r>
          </a:p>
          <a:p>
            <a:r>
              <a:rPr lang="en-US" dirty="0"/>
              <a:t>Must have meet referee and meet director named</a:t>
            </a:r>
          </a:p>
          <a:p>
            <a:r>
              <a:rPr lang="en-US" dirty="0">
                <a:solidFill>
                  <a:srgbClr val="FF0000"/>
                </a:solidFill>
              </a:rPr>
              <a:t>Eligibility Statement</a:t>
            </a:r>
          </a:p>
          <a:p>
            <a:r>
              <a:rPr lang="en-US" dirty="0"/>
              <a:t>Disabled swimmers statement</a:t>
            </a:r>
          </a:p>
          <a:p>
            <a:endParaRPr lang="en-US" dirty="0"/>
          </a:p>
          <a:p>
            <a:endParaRPr lang="en-US" dirty="0"/>
          </a:p>
        </p:txBody>
      </p:sp>
      <p:sp>
        <p:nvSpPr>
          <p:cNvPr id="4" name="Content Placeholder 3">
            <a:extLst>
              <a:ext uri="{FF2B5EF4-FFF2-40B4-BE49-F238E27FC236}">
                <a16:creationId xmlns:a16="http://schemas.microsoft.com/office/drawing/2014/main" xmlns="" id="{53C5F9CD-0002-4CB5-82C0-BF390827B12F}"/>
              </a:ext>
            </a:extLst>
          </p:cNvPr>
          <p:cNvSpPr>
            <a:spLocks noGrp="1"/>
          </p:cNvSpPr>
          <p:nvPr>
            <p:ph sz="quarter" idx="14"/>
          </p:nvPr>
        </p:nvSpPr>
        <p:spPr/>
        <p:txBody>
          <a:bodyPr>
            <a:normAutofit/>
          </a:bodyPr>
          <a:lstStyle/>
          <a:p>
            <a:r>
              <a:rPr lang="en-US" dirty="0"/>
              <a:t>Meet format description</a:t>
            </a:r>
          </a:p>
          <a:p>
            <a:r>
              <a:rPr lang="en-US" dirty="0">
                <a:solidFill>
                  <a:srgbClr val="FF0000"/>
                </a:solidFill>
              </a:rPr>
              <a:t>Warm up procedures</a:t>
            </a:r>
          </a:p>
          <a:p>
            <a:r>
              <a:rPr lang="en-US" dirty="0"/>
              <a:t>Entries submission procedures</a:t>
            </a:r>
          </a:p>
          <a:p>
            <a:r>
              <a:rPr lang="en-US" dirty="0"/>
              <a:t>Fees statement</a:t>
            </a:r>
          </a:p>
          <a:p>
            <a:r>
              <a:rPr lang="en-US" dirty="0">
                <a:solidFill>
                  <a:srgbClr val="FF0000"/>
                </a:solidFill>
              </a:rPr>
              <a:t>Awards Statement</a:t>
            </a:r>
          </a:p>
          <a:p>
            <a:r>
              <a:rPr lang="en-US" dirty="0"/>
              <a:t>Seeding procedures</a:t>
            </a:r>
          </a:p>
          <a:p>
            <a:r>
              <a:rPr lang="en-US" dirty="0"/>
              <a:t>General rules declarations</a:t>
            </a:r>
          </a:p>
          <a:p>
            <a:pPr marL="0" indent="0">
              <a:buNone/>
            </a:pPr>
            <a:endParaRPr lang="en-US" dirty="0"/>
          </a:p>
        </p:txBody>
      </p:sp>
    </p:spTree>
    <p:extLst>
      <p:ext uri="{BB962C8B-B14F-4D97-AF65-F5344CB8AC3E}">
        <p14:creationId xmlns:p14="http://schemas.microsoft.com/office/powerpoint/2010/main" xmlns="" val="178034250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4">
                                            <p:txEl>
                                              <p:pRg st="0" end="0"/>
                                            </p:txEl>
                                          </p:spTgt>
                                        </p:tgtEl>
                                        <p:attrNameLst>
                                          <p:attrName>style.visibility</p:attrName>
                                        </p:attrNameLst>
                                      </p:cBhvr>
                                      <p:to>
                                        <p:strVal val="visible"/>
                                      </p:to>
                                    </p:set>
                                    <p:anim calcmode="lin" valueType="num">
                                      <p:cBhvr additive="base">
                                        <p:cTn id="5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0" end="0"/>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0" end="0"/>
                                            </p:txEl>
                                          </p:spTgt>
                                        </p:tgtEl>
                                        <p:attrNameLst>
                                          <p:attrName>ppt_c</p:attrName>
                                        </p:attrNameLst>
                                      </p:cBhvr>
                                      <p:to>
                                        <a:schemeClr val="accent1"/>
                                      </p:to>
                                    </p:animClr>
                                  </p:sub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4">
                                            <p:txEl>
                                              <p:pRg st="1" end="1"/>
                                            </p:txEl>
                                          </p:spTgt>
                                        </p:tgtEl>
                                        <p:attrNameLst>
                                          <p:attrName>style.visibility</p:attrName>
                                        </p:attrNameLst>
                                      </p:cBhvr>
                                      <p:to>
                                        <p:strVal val="visible"/>
                                      </p:to>
                                    </p:set>
                                    <p:anim calcmode="lin" valueType="num">
                                      <p:cBhvr additive="base">
                                        <p:cTn id="5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4">
                                            <p:txEl>
                                              <p:pRg st="1" end="1"/>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1" end="1"/>
                                            </p:txEl>
                                          </p:spTgt>
                                        </p:tgtEl>
                                        <p:attrNameLst>
                                          <p:attrName>ppt_c</p:attrName>
                                        </p:attrNameLst>
                                      </p:cBhvr>
                                      <p:to>
                                        <a:schemeClr val="accent1"/>
                                      </p:to>
                                    </p:animClr>
                                  </p:sub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 calcmode="lin" valueType="num">
                                      <p:cBhvr additive="base">
                                        <p:cTn id="62"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4">
                                            <p:txEl>
                                              <p:pRg st="2" end="2"/>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2" end="2"/>
                                            </p:txEl>
                                          </p:spTgt>
                                        </p:tgtEl>
                                        <p:attrNameLst>
                                          <p:attrName>ppt_c</p:attrName>
                                        </p:attrNameLst>
                                      </p:cBhvr>
                                      <p:to>
                                        <a:schemeClr val="accent1"/>
                                      </p:to>
                                    </p:animClr>
                                  </p:sub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4">
                                            <p:txEl>
                                              <p:pRg st="3" end="3"/>
                                            </p:txEl>
                                          </p:spTgt>
                                        </p:tgtEl>
                                        <p:attrNameLst>
                                          <p:attrName>style.visibility</p:attrName>
                                        </p:attrNameLst>
                                      </p:cBhvr>
                                      <p:to>
                                        <p:strVal val="visible"/>
                                      </p:to>
                                    </p:set>
                                    <p:anim calcmode="lin" valueType="num">
                                      <p:cBhvr additive="base">
                                        <p:cTn id="6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4">
                                            <p:txEl>
                                              <p:pRg st="3" end="3"/>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3" end="3"/>
                                            </p:txEl>
                                          </p:spTgt>
                                        </p:tgtEl>
                                        <p:attrNameLst>
                                          <p:attrName>ppt_c</p:attrName>
                                        </p:attrNameLst>
                                      </p:cBhvr>
                                      <p:to>
                                        <a:schemeClr val="accent1"/>
                                      </p:to>
                                    </p:animClr>
                                  </p:sub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4">
                                            <p:txEl>
                                              <p:pRg st="4" end="4"/>
                                            </p:txEl>
                                          </p:spTgt>
                                        </p:tgtEl>
                                        <p:attrNameLst>
                                          <p:attrName>style.visibility</p:attrName>
                                        </p:attrNameLst>
                                      </p:cBhvr>
                                      <p:to>
                                        <p:strVal val="visible"/>
                                      </p:to>
                                    </p:set>
                                    <p:anim calcmode="lin" valueType="num">
                                      <p:cBhvr additive="base">
                                        <p:cTn id="74"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4">
                                            <p:txEl>
                                              <p:pRg st="4" end="4"/>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4" end="4"/>
                                            </p:txEl>
                                          </p:spTgt>
                                        </p:tgtEl>
                                        <p:attrNameLst>
                                          <p:attrName>ppt_c</p:attrName>
                                        </p:attrNameLst>
                                      </p:cBhvr>
                                      <p:to>
                                        <a:schemeClr val="accent1"/>
                                      </p:to>
                                    </p:animClr>
                                  </p:sub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4">
                                            <p:txEl>
                                              <p:pRg st="5" end="5"/>
                                            </p:txEl>
                                          </p:spTgt>
                                        </p:tgtEl>
                                        <p:attrNameLst>
                                          <p:attrName>style.visibility</p:attrName>
                                        </p:attrNameLst>
                                      </p:cBhvr>
                                      <p:to>
                                        <p:strVal val="visible"/>
                                      </p:to>
                                    </p:set>
                                    <p:anim calcmode="lin" valueType="num">
                                      <p:cBhvr additive="base">
                                        <p:cTn id="80"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4">
                                            <p:txEl>
                                              <p:pRg st="5" end="5"/>
                                            </p:txEl>
                                          </p:spTgt>
                                        </p:tgtEl>
                                        <p:attrNameLst>
                                          <p:attrName>ppt_y</p:attrName>
                                        </p:attrNameLst>
                                      </p:cBhvr>
                                      <p:tavLst>
                                        <p:tav tm="0">
                                          <p:val>
                                            <p:strVal val="1+#ppt_h/2"/>
                                          </p:val>
                                        </p:tav>
                                        <p:tav tm="100000">
                                          <p:val>
                                            <p:strVal val="#ppt_y"/>
                                          </p:val>
                                        </p:tav>
                                      </p:tavLst>
                                    </p:anim>
                                  </p:childTnLst>
                                  <p:subTnLst>
                                    <p:animClr>
                                      <p:cBhvr override="childStyle">
                                        <p:cTn dur="1" fill="hold" display="0" masterRel="nextClick" afterEffect="1"/>
                                        <p:tgtEl>
                                          <p:spTgt spid="4">
                                            <p:txEl>
                                              <p:pRg st="5" end="5"/>
                                            </p:txEl>
                                          </p:spTgt>
                                        </p:tgtEl>
                                        <p:attrNameLst>
                                          <p:attrName>ppt_c</p:attrName>
                                        </p:attrNameLst>
                                      </p:cBhvr>
                                      <p:to>
                                        <a:schemeClr val="accent1"/>
                                      </p:to>
                                    </p:animClr>
                                  </p:sub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4">
                                            <p:txEl>
                                              <p:pRg st="6" end="6"/>
                                            </p:txEl>
                                          </p:spTgt>
                                        </p:tgtEl>
                                        <p:attrNameLst>
                                          <p:attrName>style.visibility</p:attrName>
                                        </p:attrNameLst>
                                      </p:cBhvr>
                                      <p:to>
                                        <p:strVal val="visible"/>
                                      </p:to>
                                    </p:set>
                                    <p:anim calcmode="lin" valueType="num">
                                      <p:cBhvr additive="base">
                                        <p:cTn id="86"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3FB805-25D6-4027-8C4A-EB0571511B88}"/>
              </a:ext>
            </a:extLst>
          </p:cNvPr>
          <p:cNvSpPr>
            <a:spLocks noGrp="1"/>
          </p:cNvSpPr>
          <p:nvPr>
            <p:ph type="title"/>
          </p:nvPr>
        </p:nvSpPr>
        <p:spPr/>
        <p:txBody>
          <a:bodyPr/>
          <a:lstStyle/>
          <a:p>
            <a:r>
              <a:rPr lang="en-US" dirty="0"/>
              <a:t>VA swimming required components in meet announcements (continued) …</a:t>
            </a:r>
          </a:p>
        </p:txBody>
      </p:sp>
      <p:sp>
        <p:nvSpPr>
          <p:cNvPr id="3" name="Content Placeholder 2">
            <a:extLst>
              <a:ext uri="{FF2B5EF4-FFF2-40B4-BE49-F238E27FC236}">
                <a16:creationId xmlns:a16="http://schemas.microsoft.com/office/drawing/2014/main" xmlns="" id="{2DDC1CC7-8355-4171-92F5-5D5385F183D2}"/>
              </a:ext>
            </a:extLst>
          </p:cNvPr>
          <p:cNvSpPr>
            <a:spLocks noGrp="1"/>
          </p:cNvSpPr>
          <p:nvPr>
            <p:ph sz="quarter" idx="13"/>
          </p:nvPr>
        </p:nvSpPr>
        <p:spPr/>
        <p:txBody>
          <a:bodyPr>
            <a:normAutofit/>
          </a:bodyPr>
          <a:lstStyle/>
          <a:p>
            <a:r>
              <a:rPr lang="en-US" sz="2200" dirty="0"/>
              <a:t>Penalties statement</a:t>
            </a:r>
          </a:p>
          <a:p>
            <a:r>
              <a:rPr lang="en-US" sz="2200" dirty="0">
                <a:solidFill>
                  <a:srgbClr val="FF0000"/>
                </a:solidFill>
              </a:rPr>
              <a:t>General Rules summary</a:t>
            </a:r>
          </a:p>
          <a:p>
            <a:r>
              <a:rPr lang="en-US" sz="2200" dirty="0"/>
              <a:t>Officials announcement &amp; invitation</a:t>
            </a:r>
          </a:p>
          <a:p>
            <a:r>
              <a:rPr lang="en-US" sz="2200" dirty="0"/>
              <a:t>Safety procedures</a:t>
            </a:r>
          </a:p>
          <a:p>
            <a:r>
              <a:rPr lang="en-US" sz="2200" dirty="0"/>
              <a:t> timers requirements</a:t>
            </a:r>
          </a:p>
        </p:txBody>
      </p:sp>
      <p:sp>
        <p:nvSpPr>
          <p:cNvPr id="4" name="Content Placeholder 3">
            <a:extLst>
              <a:ext uri="{FF2B5EF4-FFF2-40B4-BE49-F238E27FC236}">
                <a16:creationId xmlns:a16="http://schemas.microsoft.com/office/drawing/2014/main" xmlns="" id="{FCC11F55-19E7-42BF-AFB9-07D93CD67286}"/>
              </a:ext>
            </a:extLst>
          </p:cNvPr>
          <p:cNvSpPr>
            <a:spLocks noGrp="1"/>
          </p:cNvSpPr>
          <p:nvPr>
            <p:ph sz="quarter" idx="14"/>
          </p:nvPr>
        </p:nvSpPr>
        <p:spPr/>
        <p:txBody>
          <a:bodyPr>
            <a:normAutofit/>
          </a:bodyPr>
          <a:lstStyle/>
          <a:p>
            <a:r>
              <a:rPr lang="en-US" sz="2200" dirty="0"/>
              <a:t>Results procedures &amp; availability</a:t>
            </a:r>
          </a:p>
          <a:p>
            <a:r>
              <a:rPr lang="en-US" sz="2200" dirty="0"/>
              <a:t>Facility Rules (if any)</a:t>
            </a:r>
          </a:p>
          <a:p>
            <a:r>
              <a:rPr lang="en-US" sz="2200" dirty="0"/>
              <a:t>Directions to competition facility</a:t>
            </a:r>
          </a:p>
          <a:p>
            <a:r>
              <a:rPr lang="en-US" sz="2200" dirty="0"/>
              <a:t>Order of Events Chart (warmup and competition times listed, breaks listed</a:t>
            </a:r>
          </a:p>
        </p:txBody>
      </p:sp>
    </p:spTree>
    <p:extLst>
      <p:ext uri="{BB962C8B-B14F-4D97-AF65-F5344CB8AC3E}">
        <p14:creationId xmlns:p14="http://schemas.microsoft.com/office/powerpoint/2010/main" xmlns="" val="223811166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0" end="0"/>
                                            </p:txEl>
                                          </p:spTgt>
                                        </p:tgtEl>
                                      </p:cBhvr>
                                    </p:animEffect>
                                  </p:childTnLst>
                                  <p:subTnLst>
                                    <p:animClr>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1" end="1"/>
                                            </p:txEl>
                                          </p:spTgt>
                                        </p:tgtEl>
                                      </p:cBhvr>
                                    </p:animEffect>
                                  </p:childTnLst>
                                  <p:subTnLst>
                                    <p:animClr>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2" end="2"/>
                                            </p:txEl>
                                          </p:spTgt>
                                        </p:tgtEl>
                                      </p:cBhvr>
                                    </p:animEffect>
                                  </p:childTnLst>
                                  <p:subTnLst>
                                    <p:animClr>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32" fill="hold">
                      <p:stCondLst>
                        <p:cond delay="indefinite"/>
                      </p:stCondLst>
                      <p:childTnLst>
                        <p:par>
                          <p:cTn id="33" fill="hold">
                            <p:stCondLst>
                              <p:cond delay="0"/>
                            </p:stCondLst>
                            <p:childTnLst>
                              <p:par>
                                <p:cTn id="34" presetID="55"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3" end="3"/>
                                            </p:txEl>
                                          </p:spTgt>
                                        </p:tgtEl>
                                      </p:cBhvr>
                                    </p:animEffect>
                                  </p:childTnLst>
                                  <p:subTnLst>
                                    <p:animClr>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39" fill="hold">
                      <p:stCondLst>
                        <p:cond delay="indefinite"/>
                      </p:stCondLst>
                      <p:childTnLst>
                        <p:par>
                          <p:cTn id="40" fill="hold">
                            <p:stCondLst>
                              <p:cond delay="0"/>
                            </p:stCondLst>
                            <p:childTnLst>
                              <p:par>
                                <p:cTn id="41" presetID="55"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4"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4" end="4"/>
                                            </p:txEl>
                                          </p:spTgt>
                                        </p:tgtEl>
                                      </p:cBhvr>
                                    </p:animEffect>
                                  </p:childTnLst>
                                  <p:subTnLst>
                                    <p:animClr>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46" fill="hold">
                      <p:stCondLst>
                        <p:cond delay="indefinite"/>
                      </p:stCondLst>
                      <p:childTnLst>
                        <p:par>
                          <p:cTn id="47" fill="hold">
                            <p:stCondLst>
                              <p:cond delay="0"/>
                            </p:stCondLst>
                            <p:childTnLst>
                              <p:par>
                                <p:cTn id="48" presetID="55" presetClass="entr" presetSubtype="0" fill="hold" nodeType="clickEffect">
                                  <p:stCondLst>
                                    <p:cond delay="0"/>
                                  </p:stCondLst>
                                  <p:childTnLst>
                                    <p:set>
                                      <p:cBhvr>
                                        <p:cTn id="49" dur="1" fill="hold">
                                          <p:stCondLst>
                                            <p:cond delay="0"/>
                                          </p:stCondLst>
                                        </p:cTn>
                                        <p:tgtEl>
                                          <p:spTgt spid="4">
                                            <p:txEl>
                                              <p:pRg st="0" end="0"/>
                                            </p:txEl>
                                          </p:spTgt>
                                        </p:tgtEl>
                                        <p:attrNameLst>
                                          <p:attrName>style.visibility</p:attrName>
                                        </p:attrNameLst>
                                      </p:cBhvr>
                                      <p:to>
                                        <p:strVal val="visible"/>
                                      </p:to>
                                    </p:set>
                                    <p:anim calcmode="lin" valueType="num">
                                      <p:cBhvr>
                                        <p:cTn id="50"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51"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52" dur="1000"/>
                                        <p:tgtEl>
                                          <p:spTgt spid="4">
                                            <p:txEl>
                                              <p:pRg st="0" end="0"/>
                                            </p:txEl>
                                          </p:spTgt>
                                        </p:tgtEl>
                                      </p:cBhvr>
                                    </p:animEffect>
                                  </p:childTnLst>
                                  <p:subTnLst>
                                    <p:animClr>
                                      <p:cBhvr override="childStyle">
                                        <p:cTn dur="1" fill="hold" display="0" masterRel="nextClick" afterEffect="1"/>
                                        <p:tgtEl>
                                          <p:spTgt spid="4">
                                            <p:txEl>
                                              <p:pRg st="0" end="0"/>
                                            </p:txEl>
                                          </p:spTgt>
                                        </p:tgtEl>
                                        <p:attrNameLst>
                                          <p:attrName>ppt_c</p:attrName>
                                        </p:attrNameLst>
                                      </p:cBhvr>
                                      <p:to>
                                        <a:schemeClr val="accent1"/>
                                      </p:to>
                                    </p:animClr>
                                  </p:subTnLst>
                                </p:cTn>
                              </p:par>
                            </p:childTnLst>
                          </p:cTn>
                        </p:par>
                      </p:childTnLst>
                    </p:cTn>
                  </p:par>
                  <p:par>
                    <p:cTn id="53" fill="hold">
                      <p:stCondLst>
                        <p:cond delay="indefinite"/>
                      </p:stCondLst>
                      <p:childTnLst>
                        <p:par>
                          <p:cTn id="54" fill="hold">
                            <p:stCondLst>
                              <p:cond delay="0"/>
                            </p:stCondLst>
                            <p:childTnLst>
                              <p:par>
                                <p:cTn id="55" presetID="55" presetClass="entr" presetSubtype="0" fill="hold" nodeType="clickEffect">
                                  <p:stCondLst>
                                    <p:cond delay="0"/>
                                  </p:stCondLst>
                                  <p:childTnLst>
                                    <p:set>
                                      <p:cBhvr>
                                        <p:cTn id="56" dur="1" fill="hold">
                                          <p:stCondLst>
                                            <p:cond delay="0"/>
                                          </p:stCondLst>
                                        </p:cTn>
                                        <p:tgtEl>
                                          <p:spTgt spid="4">
                                            <p:txEl>
                                              <p:pRg st="1" end="1"/>
                                            </p:txEl>
                                          </p:spTgt>
                                        </p:tgtEl>
                                        <p:attrNameLst>
                                          <p:attrName>style.visibility</p:attrName>
                                        </p:attrNameLst>
                                      </p:cBhvr>
                                      <p:to>
                                        <p:strVal val="visible"/>
                                      </p:to>
                                    </p:set>
                                    <p:anim calcmode="lin" valueType="num">
                                      <p:cBhvr>
                                        <p:cTn id="57"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58"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59" dur="1000"/>
                                        <p:tgtEl>
                                          <p:spTgt spid="4">
                                            <p:txEl>
                                              <p:pRg st="1" end="1"/>
                                            </p:txEl>
                                          </p:spTgt>
                                        </p:tgtEl>
                                      </p:cBhvr>
                                    </p:animEffect>
                                  </p:childTnLst>
                                  <p:subTnLst>
                                    <p:animClr>
                                      <p:cBhvr override="childStyle">
                                        <p:cTn dur="1" fill="hold" display="0" masterRel="nextClick" afterEffect="1"/>
                                        <p:tgtEl>
                                          <p:spTgt spid="4">
                                            <p:txEl>
                                              <p:pRg st="1" end="1"/>
                                            </p:txEl>
                                          </p:spTgt>
                                        </p:tgtEl>
                                        <p:attrNameLst>
                                          <p:attrName>ppt_c</p:attrName>
                                        </p:attrNameLst>
                                      </p:cBhvr>
                                      <p:to>
                                        <a:schemeClr val="accent1"/>
                                      </p:to>
                                    </p:animClr>
                                  </p:subTnLst>
                                </p:cTn>
                              </p:par>
                            </p:childTnLst>
                          </p:cTn>
                        </p:par>
                      </p:childTnLst>
                    </p:cTn>
                  </p:par>
                  <p:par>
                    <p:cTn id="60" fill="hold">
                      <p:stCondLst>
                        <p:cond delay="indefinite"/>
                      </p:stCondLst>
                      <p:childTnLst>
                        <p:par>
                          <p:cTn id="61" fill="hold">
                            <p:stCondLst>
                              <p:cond delay="0"/>
                            </p:stCondLst>
                            <p:childTnLst>
                              <p:par>
                                <p:cTn id="62" presetID="55" presetClass="entr" presetSubtype="0" fill="hold" nodeType="clickEffect">
                                  <p:stCondLst>
                                    <p:cond delay="0"/>
                                  </p:stCondLst>
                                  <p:childTnLst>
                                    <p:set>
                                      <p:cBhvr>
                                        <p:cTn id="63" dur="1" fill="hold">
                                          <p:stCondLst>
                                            <p:cond delay="0"/>
                                          </p:stCondLst>
                                        </p:cTn>
                                        <p:tgtEl>
                                          <p:spTgt spid="4">
                                            <p:txEl>
                                              <p:pRg st="2" end="2"/>
                                            </p:txEl>
                                          </p:spTgt>
                                        </p:tgtEl>
                                        <p:attrNameLst>
                                          <p:attrName>style.visibility</p:attrName>
                                        </p:attrNameLst>
                                      </p:cBhvr>
                                      <p:to>
                                        <p:strVal val="visible"/>
                                      </p:to>
                                    </p:set>
                                    <p:anim calcmode="lin" valueType="num">
                                      <p:cBhvr>
                                        <p:cTn id="64"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65"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66" dur="1000"/>
                                        <p:tgtEl>
                                          <p:spTgt spid="4">
                                            <p:txEl>
                                              <p:pRg st="2" end="2"/>
                                            </p:txEl>
                                          </p:spTgt>
                                        </p:tgtEl>
                                      </p:cBhvr>
                                    </p:animEffect>
                                  </p:childTnLst>
                                  <p:subTnLst>
                                    <p:animClr>
                                      <p:cBhvr override="childStyle">
                                        <p:cTn dur="1" fill="hold" display="0" masterRel="nextClick" afterEffect="1"/>
                                        <p:tgtEl>
                                          <p:spTgt spid="4">
                                            <p:txEl>
                                              <p:pRg st="2" end="2"/>
                                            </p:txEl>
                                          </p:spTgt>
                                        </p:tgtEl>
                                        <p:attrNameLst>
                                          <p:attrName>ppt_c</p:attrName>
                                        </p:attrNameLst>
                                      </p:cBhvr>
                                      <p:to>
                                        <a:schemeClr val="accent1"/>
                                      </p:to>
                                    </p:animClr>
                                  </p:subTnLst>
                                </p:cTn>
                              </p:par>
                            </p:childTnLst>
                          </p:cTn>
                        </p:par>
                      </p:childTnLst>
                    </p:cTn>
                  </p:par>
                  <p:par>
                    <p:cTn id="67" fill="hold">
                      <p:stCondLst>
                        <p:cond delay="indefinite"/>
                      </p:stCondLst>
                      <p:childTnLst>
                        <p:par>
                          <p:cTn id="68" fill="hold">
                            <p:stCondLst>
                              <p:cond delay="0"/>
                            </p:stCondLst>
                            <p:childTnLst>
                              <p:par>
                                <p:cTn id="69" presetID="55" presetClass="entr" presetSubtype="0" fill="hold" nodeType="clickEffect">
                                  <p:stCondLst>
                                    <p:cond delay="0"/>
                                  </p:stCondLst>
                                  <p:childTnLst>
                                    <p:set>
                                      <p:cBhvr>
                                        <p:cTn id="70" dur="1" fill="hold">
                                          <p:stCondLst>
                                            <p:cond delay="0"/>
                                          </p:stCondLst>
                                        </p:cTn>
                                        <p:tgtEl>
                                          <p:spTgt spid="4">
                                            <p:txEl>
                                              <p:pRg st="3" end="3"/>
                                            </p:txEl>
                                          </p:spTgt>
                                        </p:tgtEl>
                                        <p:attrNameLst>
                                          <p:attrName>style.visibility</p:attrName>
                                        </p:attrNameLst>
                                      </p:cBhvr>
                                      <p:to>
                                        <p:strVal val="visible"/>
                                      </p:to>
                                    </p:set>
                                    <p:anim calcmode="lin" valueType="num">
                                      <p:cBhvr>
                                        <p:cTn id="71"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72"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73" dur="1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
  <TotalTime>216</TotalTime>
  <Words>885</Words>
  <Application>Microsoft Office PowerPoint</Application>
  <PresentationFormat>Custom</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Droplet</vt:lpstr>
      <vt:lpstr>Meet Sanctioning</vt:lpstr>
      <vt:lpstr>USA Swimming  Meet Sanctioning Requirements</vt:lpstr>
      <vt:lpstr>VA Swimming  Meet Sanctioning Requirements</vt:lpstr>
      <vt:lpstr>VA Swimming Sanctioning Policies</vt:lpstr>
      <vt:lpstr>VA Swimming Sanctioning Policies</vt:lpstr>
      <vt:lpstr>VA Swimming Sanctioning Policies</vt:lpstr>
      <vt:lpstr>US swimming required components in meet announcements …</vt:lpstr>
      <vt:lpstr>VA swimming required components in meet announcements …</vt:lpstr>
      <vt:lpstr>VA swimming required components in meet announcements (continued) …</vt:lpstr>
      <vt:lpstr>Technical Planning Chair</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Planning</dc:title>
  <dc:creator>John Stanley</dc:creator>
  <cp:lastModifiedBy>Windows User</cp:lastModifiedBy>
  <cp:revision>24</cp:revision>
  <dcterms:created xsi:type="dcterms:W3CDTF">2017-09-22T19:39:49Z</dcterms:created>
  <dcterms:modified xsi:type="dcterms:W3CDTF">2017-09-29T15:55:45Z</dcterms:modified>
</cp:coreProperties>
</file>